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77b0d335e44d20" /><Relationship Type="http://schemas.openxmlformats.org/officeDocument/2006/relationships/extended-properties" Target="/docProps/app.xml" Id="Rc1d1dca0c74d49b5" /><Relationship Type="http://schemas.openxmlformats.org/officeDocument/2006/relationships/officeDocument" Target="/ppt/presentation.xml" Id="R97be68ece43745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28c7a002e8421b"/>
  </p:sldMasterIdLst>
  <p:notesMasterIdLst>
    <p:notesMasterId xmlns:r="http://schemas.openxmlformats.org/officeDocument/2006/relationships" r:id="Rdeef1d5ed55e40f5"/>
  </p:notesMasterIdLst>
  <p:sldIdLst>
    <p:sldId xmlns:r="http://schemas.openxmlformats.org/officeDocument/2006/relationships" id="256" r:id="R58407460d0f44140"/>
    <p:sldId xmlns:r="http://schemas.openxmlformats.org/officeDocument/2006/relationships" id="257" r:id="R6596c6a56dae425e"/>
    <p:sldId xmlns:r="http://schemas.openxmlformats.org/officeDocument/2006/relationships" id="258" r:id="R85c3680438df4a4b"/>
    <p:sldId xmlns:r="http://schemas.openxmlformats.org/officeDocument/2006/relationships" id="259" r:id="R0fbd5e3db61b408f"/>
    <p:sldId xmlns:r="http://schemas.openxmlformats.org/officeDocument/2006/relationships" id="260" r:id="Rcbe5a23ce850479f"/>
    <p:sldId xmlns:r="http://schemas.openxmlformats.org/officeDocument/2006/relationships" id="261" r:id="R61acd69e3a3b4600"/>
    <p:sldId xmlns:r="http://schemas.openxmlformats.org/officeDocument/2006/relationships" id="262" r:id="R090932bb988b4988"/>
    <p:sldId xmlns:r="http://schemas.openxmlformats.org/officeDocument/2006/relationships" id="263" r:id="Red58f218280e4369"/>
    <p:sldId xmlns:r="http://schemas.openxmlformats.org/officeDocument/2006/relationships" id="264" r:id="R351cbf4ab9d14a10"/>
    <p:sldId xmlns:r="http://schemas.openxmlformats.org/officeDocument/2006/relationships" id="265" r:id="R261f7a6ce96e4f3b"/>
    <p:sldId xmlns:r="http://schemas.openxmlformats.org/officeDocument/2006/relationships" id="266" r:id="R036b4530bdb84322"/>
    <p:sldId xmlns:r="http://schemas.openxmlformats.org/officeDocument/2006/relationships" id="267" r:id="R9b446076fa364e2f"/>
    <p:sldId xmlns:r="http://schemas.openxmlformats.org/officeDocument/2006/relationships" id="268" r:id="Rfa952c4a4d5f44a0"/>
    <p:sldId xmlns:r="http://schemas.openxmlformats.org/officeDocument/2006/relationships" id="269" r:id="R5cee73a3094e46f6"/>
    <p:sldId xmlns:r="http://schemas.openxmlformats.org/officeDocument/2006/relationships" id="270" r:id="Rdf216de255c74dda"/>
    <p:sldId xmlns:r="http://schemas.openxmlformats.org/officeDocument/2006/relationships" id="271" r:id="Rb01a9ef4d65142ff"/>
    <p:sldId xmlns:r="http://schemas.openxmlformats.org/officeDocument/2006/relationships" id="272" r:id="R42ea2bc2675e4214"/>
    <p:sldId xmlns:r="http://schemas.openxmlformats.org/officeDocument/2006/relationships" id="273" r:id="R2e6c589e3ce749c8"/>
    <p:sldId xmlns:r="http://schemas.openxmlformats.org/officeDocument/2006/relationships" id="274" r:id="R51fa314117954fff"/>
    <p:sldId xmlns:r="http://schemas.openxmlformats.org/officeDocument/2006/relationships" id="275" r:id="Rd26a4650370245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62feae346441d9" /><Relationship Type="http://schemas.openxmlformats.org/officeDocument/2006/relationships/slideMaster" Target="/ppt/slideMasters/slideMaster1.xml" Id="R7628c7a002e8421b" /><Relationship Type="http://schemas.openxmlformats.org/officeDocument/2006/relationships/notesMaster" Target="/ppt/notesMasters/notesMaster1.xml" Id="Rdeef1d5ed55e40f5" /><Relationship Type="http://schemas.openxmlformats.org/officeDocument/2006/relationships/presProps" Target="/ppt/presProps.xml" Id="Ra36feafa3073427f" /><Relationship Type="http://schemas.openxmlformats.org/officeDocument/2006/relationships/tableStyles" Target="/ppt/tableStyles.xml" Id="Rba29d2edb92f43f0" /><Relationship Type="http://schemas.openxmlformats.org/officeDocument/2006/relationships/slide" Target="/ppt/slides/slide1.xml" Id="R58407460d0f44140" /><Relationship Type="http://schemas.openxmlformats.org/officeDocument/2006/relationships/slide" Target="/ppt/slides/slide2.xml" Id="R6596c6a56dae425e" /><Relationship Type="http://schemas.openxmlformats.org/officeDocument/2006/relationships/slide" Target="/ppt/slides/slide3.xml" Id="R85c3680438df4a4b" /><Relationship Type="http://schemas.openxmlformats.org/officeDocument/2006/relationships/slide" Target="/ppt/slides/slide4.xml" Id="R0fbd5e3db61b408f" /><Relationship Type="http://schemas.openxmlformats.org/officeDocument/2006/relationships/slide" Target="/ppt/slides/slide5.xml" Id="Rcbe5a23ce850479f" /><Relationship Type="http://schemas.openxmlformats.org/officeDocument/2006/relationships/slide" Target="/ppt/slides/slide6.xml" Id="R61acd69e3a3b4600" /><Relationship Type="http://schemas.openxmlformats.org/officeDocument/2006/relationships/slide" Target="/ppt/slides/slide7.xml" Id="R090932bb988b4988" /><Relationship Type="http://schemas.openxmlformats.org/officeDocument/2006/relationships/slide" Target="/ppt/slides/slide8.xml" Id="Red58f218280e4369" /><Relationship Type="http://schemas.openxmlformats.org/officeDocument/2006/relationships/slide" Target="/ppt/slides/slide9.xml" Id="R351cbf4ab9d14a10" /><Relationship Type="http://schemas.openxmlformats.org/officeDocument/2006/relationships/slide" Target="/ppt/slides/slide10.xml" Id="R261f7a6ce96e4f3b" /><Relationship Type="http://schemas.openxmlformats.org/officeDocument/2006/relationships/slide" Target="/ppt/slides/slide11.xml" Id="R036b4530bdb84322" /><Relationship Type="http://schemas.openxmlformats.org/officeDocument/2006/relationships/slide" Target="/ppt/slides/slide12.xml" Id="R9b446076fa364e2f" /><Relationship Type="http://schemas.openxmlformats.org/officeDocument/2006/relationships/slide" Target="/ppt/slides/slide13.xml" Id="Rfa952c4a4d5f44a0" /><Relationship Type="http://schemas.openxmlformats.org/officeDocument/2006/relationships/slide" Target="/ppt/slides/slide14.xml" Id="R5cee73a3094e46f6" /><Relationship Type="http://schemas.openxmlformats.org/officeDocument/2006/relationships/slide" Target="/ppt/slides/slide15.xml" Id="Rdf216de255c74dda" /><Relationship Type="http://schemas.openxmlformats.org/officeDocument/2006/relationships/slide" Target="/ppt/slides/slide16.xml" Id="Rb01a9ef4d65142ff" /><Relationship Type="http://schemas.openxmlformats.org/officeDocument/2006/relationships/slide" Target="/ppt/slides/slide17.xml" Id="R42ea2bc2675e4214" /><Relationship Type="http://schemas.openxmlformats.org/officeDocument/2006/relationships/slide" Target="/ppt/slides/slide18.xml" Id="R2e6c589e3ce749c8" /><Relationship Type="http://schemas.openxmlformats.org/officeDocument/2006/relationships/slide" Target="/ppt/slides/slide19.xml" Id="R51fa314117954fff" /><Relationship Type="http://schemas.openxmlformats.org/officeDocument/2006/relationships/slide" Target="/ppt/slides/slide20.xml" Id="Rd26a4650370245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63571ed9b941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159fa8544243f3" /><Relationship Type="http://schemas.openxmlformats.org/officeDocument/2006/relationships/notesMaster" Target="/ppt/notesMasters/notesMaster1.xml" Id="Ra20dd1942aed43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7a1876f8784131" /><Relationship Type="http://schemas.openxmlformats.org/officeDocument/2006/relationships/notesMaster" Target="/ppt/notesMasters/notesMaster1.xml" Id="R746f59d4cea94d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eeb2117f91493c" /><Relationship Type="http://schemas.openxmlformats.org/officeDocument/2006/relationships/notesMaster" Target="/ppt/notesMasters/notesMaster1.xml" Id="R2397217975df48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252f8a6daa4bfe" /><Relationship Type="http://schemas.openxmlformats.org/officeDocument/2006/relationships/notesMaster" Target="/ppt/notesMasters/notesMaster1.xml" Id="R4238ce218a7a4b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ab072a83bc4c37" /><Relationship Type="http://schemas.openxmlformats.org/officeDocument/2006/relationships/notesMaster" Target="/ppt/notesMasters/notesMaster1.xml" Id="R93a7ab6257f748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4add33876f4ab8" /><Relationship Type="http://schemas.openxmlformats.org/officeDocument/2006/relationships/notesMaster" Target="/ppt/notesMasters/notesMaster1.xml" Id="Rca4d19669c214a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1ac99465e34727" /><Relationship Type="http://schemas.openxmlformats.org/officeDocument/2006/relationships/notesMaster" Target="/ppt/notesMasters/notesMaster1.xml" Id="Rcf43ecb536b24e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16a214055443aa" /><Relationship Type="http://schemas.openxmlformats.org/officeDocument/2006/relationships/notesMaster" Target="/ppt/notesMasters/notesMaster1.xml" Id="Rc6b7c1311a994f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bfa73729f14689" /><Relationship Type="http://schemas.openxmlformats.org/officeDocument/2006/relationships/notesMaster" Target="/ppt/notesMasters/notesMaster1.xml" Id="Rc6ee98e28c4e438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dc14a620924903" /><Relationship Type="http://schemas.openxmlformats.org/officeDocument/2006/relationships/notesMaster" Target="/ppt/notesMasters/notesMaster1.xml" Id="Rd78a574e834b45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2d87351a2e4234" /><Relationship Type="http://schemas.openxmlformats.org/officeDocument/2006/relationships/notesMaster" Target="/ppt/notesMasters/notesMaster1.xml" Id="R5fd23cafbeae43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89115cfe1294583" /><Relationship Type="http://schemas.openxmlformats.org/officeDocument/2006/relationships/notesMaster" Target="/ppt/notesMasters/notesMaster1.xml" Id="R1695be1167d2437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e457732c1b54677" /><Relationship Type="http://schemas.openxmlformats.org/officeDocument/2006/relationships/notesMaster" Target="/ppt/notesMasters/notesMaster1.xml" Id="R739dc5c2048142b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d82bf04e9ce42a4" /><Relationship Type="http://schemas.openxmlformats.org/officeDocument/2006/relationships/notesMaster" Target="/ppt/notesMasters/notesMaster1.xml" Id="R1c9aae01f0ae4cc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c25e7f51be54cea" /><Relationship Type="http://schemas.openxmlformats.org/officeDocument/2006/relationships/notesMaster" Target="/ppt/notesMasters/notesMaster1.xml" Id="R5366b8213a8d420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a8b8ceb7c63468e" /><Relationship Type="http://schemas.openxmlformats.org/officeDocument/2006/relationships/notesMaster" Target="/ppt/notesMasters/notesMaster1.xml" Id="R7075a05e33334b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daf2c94e2f74098" /><Relationship Type="http://schemas.openxmlformats.org/officeDocument/2006/relationships/notesMaster" Target="/ppt/notesMasters/notesMaster1.xml" Id="R5c1120e189ac49b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34390cf43244753" /><Relationship Type="http://schemas.openxmlformats.org/officeDocument/2006/relationships/notesMaster" Target="/ppt/notesMasters/notesMaster1.xml" Id="R73d7bdf634454b3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f907f042de04ac7" /><Relationship Type="http://schemas.openxmlformats.org/officeDocument/2006/relationships/notesMaster" Target="/ppt/notesMasters/notesMaster1.xml" Id="R218283ecc769459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00fd9db69fc4212" /><Relationship Type="http://schemas.openxmlformats.org/officeDocument/2006/relationships/notesMaster" Target="/ppt/notesMasters/notesMaster1.xml" Id="Ra5771ca416e946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자람이 투자제안서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발달지원 기관의</a:t>
            </a:r>
          </a:p>
          <a:p xmlns:a="http://schemas.openxmlformats.org/drawingml/2006/main">
            <a:r>
              <a:t>반복 업무와 기록 연속성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검토의 핵심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기관 책임자가 기록·리포트·인수인계 업무의 첫 구매자입니다.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기반: 9개 역할의 케어로그·목적별 리포트·인수인계 기능이 공개 운영 중입니다.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가설: 기관의 반복 문서 작성과 재설명 부담을 줄이면 월 구독료를 지불할 유인이 생깁니다. 현장 시간 절감·유료 유지로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 규모: 12개월 비용 기준안 1억 9,800만원. M12 평균 유료기관 15곳·월매출 225만원을 목표로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지원은 이어지는데 기록은 끊깁니다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가정·센터·학교·병원에서 같은 사람을 서로 다른 문서로 이해합니다.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보호자: 상황을 반복 설명하고 흩어진 일지와 상담 자료를 다시 정리합니다.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전문가: 어떤 환경에서 어떤 지원을 했는지, 이후 반응이 어땠는지 확인하기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기관: 담당자 교체와 전학·전원 때 기록의 출처·동의·공유 범위가 함께 이어져야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고객과 구매 결정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소규모·중형 발달지원 센터의 책임자에게 도입합니다.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우선 대상: 보호자에게 정기 리포트를 전달하고 여러 전문가가 담당하는 기관. 가정의 동의와 담당 배정이 가능한 곳부터 선정합니다.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구매 경로: 기관장·운영책임자가 예산을 승인하고 현장 전문가가 과업을 수락합니다. 보호자·당사자는 공유 범위에 동의합니다.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도입 가치: 월 20시간 × 시간당 1만 5천원 절약 = 30만원 가치 가정. 월 15만원 구독의 효용을 같은 과업의 전후 측정으로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20시간·시간당 비용·월 요금은 가설입니다. 진단·치료 효과나 실제 절감 실적으로 제시하지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실제 서비스와 사용 흐름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기록을 남기고, 함께 이해하고, 다음 지원을 준비합니다.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일상 관찰: 자유 서술과 ABC 구조화 행동·상황 관찰을 함께 기록합니다.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검토와 공유: 가족·치료교육·진료 목적별 리포트에서 기간·출처·누락과 설명 근거를 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다음 실행: 목표와 다음 지원을 정하고 결과를 이어 기록합니다. 치료 효과는 별도 연구로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자람이 서비스 https://jarame.or.kr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초기 시장의 산정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정책 수요와 접촉 가능한 구매자 명단을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{"headers":["구분","정의","검증·계산"],"rows":[["수요 맥락","주간활동 65세 상한 폐지","성인·노년기 기록 연속성"],["초기 유효 명단","연락·구매권한 확인 기관 100곳 가정","지역·중복·규모별 명단 작성"],["12개월 목표","100곳 중 유료 15곳 가정","전환 15%, 월매출 225만원"],["확장 예시","유료 100곳 × 월 15만원","연 환산 1억 8,000만원"]]}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100곳은 조사 완료 명단·전체 시장 규모가 아닙니다. TAM/SAM의 검증 가능한 구매자 수와 유료 수요는 추가 조사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보건복지부, 주간활동서비스 연령제한 완화 (2025-02-24) https://www.mohw.go.kr/board.es?act=view&amp;bid=0027&amp;list_no=1484762&amp;mid=a10503010100&amp;nPage=30&amp;tag=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이름 있는 대안과 도입 이유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2026-10-15 공식 공개 기능을 기준으로 비교한 인접 제품입니다.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{"headers":["제품·대안","공식 공개 기능","자람이의 검증 과제"],"rows":[["SimplePractice","포털·문서·보안 메시지·예약","한국 발달지원의 역할·인계 적합성"],["Carepatron","예약·기록·클라이언트 포털·결제","기관 경계별 동의·사용성·원가"],["자람이","9개 역할·케어로그·목적별 리포트","현장 기록 시간·유료 유지 증명"]]}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한국의 모든 직접 경쟁사를 조사한 표가 아닙니다. 기능 부재·의료적 우월성을 단정하지 않으며 가격·도입 조건은 각각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SimplePractice 공식 Client Portal 설명 https://support.simplepractice.com/hc/en-us/articles/207925883-Setting-up-the-Client-Portal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Carepatron 공식 기능·요금 https://www.carepatron.com/pricing/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기관 구독과 가격 검증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베타 무료 정책에서 별도 고지·계약을 거쳐 유료 실증을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계약 단위: 기관 월 구독 15만원을 가격 인터뷰 기준으로 제안합니다. 기록·리포트·역할 관리 범위와 사용량 한도를 계약에서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추가 매출: 도입 교육·맞춤 연동은 별도 견적으로 계약합니다. 아직 계약되지 않은 도입비·공공사업은 본 재무 모델에서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 질문: 5곳 유료 전환까지 지불 의사·가격 이탈 이유를 기록하고 기관 규모별 사용량과 지원 원가를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월 15만원은 현행 판매가격·관리자 승인 가격이 아닌 투자 협의용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현재 요금 안내 https://jarame.or.kr/pricing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기관 도입의 영업 과정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공공 목록에서 실제 구매권한을 가진 연락처를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M1–3: 중복을 제거한 100곳 가정 명단에서 20곳 업무 면담, 5곳 동의 실증. 한 가지 리포트·인계 과업으로 도입합니다.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M4–6: 8주 실증 종료 후 계약·입금으로 전환합니다. 온보딩 체크리스트·기관 책임자 교육과 주간 지원 시간을 기록합니다.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M7–12: 유료 기관 소개와 지역 협력으로 확대합니다. 월평균 순유료 수 15곳까지 유지·이탈·지원비를 월별 보고합니다.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현재 증거와 실사 대상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제품의 공개 운영과 고객·매출의 증명 수준을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{"headers":["항목","확인 가능한 근거","투자 전 확보할 증빙"],"rows":[["제품 운영","역할·기록·리포트 공개 운영","실고객 동의·핵심 과업 수락"],["사업 성과","유료 고객·매출·유지율 미확인","계약·청구·입금·기간별 코호트"],["인력·권리","CTO 정해성 공개 프로필","재직·참여율·IP 양도·용역 계약"],["현장 검증","개발·소프트웨어 검증 기록","실기관·실이용자 수락·지원 원가"]]}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공공 디렉터리·데모 계정·합성 데이터는 고객 실적에서 제외합니다. 비공개 자료를 확인하지 않은 상태입니다.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매출·현금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모든 값은 가정이며 승인된 예산·매출 전망이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{"headers":["기간","플랫폼 매출 / 현금 지출","기말 자금 / 월말 규모"],"rows":[["M1–3","0만원 / 5,400만원","14,400만원 / 0곳"],["M4–6","150만원 / 4,230만원","10,320만원 / 5곳"],["M7–9","360만원 / 4,272만원","6,408만원 / 10곳"],["M10–12","615만원 / 4,323만원","2,700만원 / 15곳"]]}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새 유료 고객군만 계산한 12개월 시나리오. 기존 매출·현금·부채는 미확인. VAT·법인세·금융비용 제외, 할인·이탈은 월평균 순유료 수에 반영하는 가정. 입금은 같은 달, 초기비는 M1. 총매출 1,125만원, 총지출 18,225만원, 순현금소진 17,100만원.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단위 경제성과 손익분기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월 고정지출을 감당하려면 목표 고객 규모를 넘어선 확장이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 기여이익: 기관당 월 구독료 15만원 − 직접 변동원가 3만원 = 12만원. 변동원가는 추가 사용량·외부 처리비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 획득: 신규 기관 획득비 상한 30만원 가정. 월 기여이익 기준 단순 회수기간 2.5개월이며 유지율 실측이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손익분기: 월 고정비 1,400만원 ÷ 단위 기여이익 = 117곳. M12 목표 15곳에서는 회사 전체 흑자에 도달하지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고객획득비는 현장·영업 예산 내 집행 상한 가정으로 추가 이중 차감하지 않습니다. 실제 원가·해지·환불·현금 회수로 재산정합니다.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자금 사용 기준안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인건비는 채용·외주·기존 인력 배분을 검토하기 위한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{"headers":["용도","산정식","12개월 예산"],"rows":[["제품·운영 인력","2명 × 월 500만원 × 12","12,000만원"],["인프라·현장 도입","월 300만원 × 12","3,600만원"],["전문가·준법 검토","월 100만원 × 12","1,200만원"],["초기비·예비비","1,200만원 + 기준예산의 10%","3,000만원"]]}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합계 19,800만원. 인건비 가정에 고용 부대비용 포함. 변동원가는 매출 시나리오에서 별도 차감합니다. 견적·고용 계약은 미확정.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자금 규모와 생존 기간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매출 유입 없이도 12개월 검증을 수행하는 비용에서 역산합니다.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산정 근거: 월 고정지출 1,400만원 × 12 + 초기비 1,200만원 + 예비비 1,800만원 = 19,800만원.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기준·지연: 무매출 가정의 자금 지속기간 13.3개월. 12개월 뒤 예비비 1,800만원를 남깁니다. 실제 보유현금은 실사로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비용 상승: 무매출·고정비 15% 상승 시 11.6개월, 12개월 부족액 720만원. M6에 신규 지출·확장 범위를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협의용 신규 자금 시나리오. 확정 투자 희망액·라운드 개시 공고가 아닙니다. 기존 의무·채무·세금은 별도 반영 후 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후 검증 목표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착수 월 M1 기준 제안 목표. 성과 미달 시 다음 집행을 재검토합니다.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{"headers":["기간·책임 역할","목표·분모","진행 조건"],"rows":[["M1–3 / 도입 책임자","적격 면담 20곳, 실증 동의 5곳","5곳 중 4곳 핵심 과업 수락"],["M4–6 / 제품·사업","평균 유료 5곳, 4주 사용 70%","동의 실증 참여자 기준 측정"],["M7–9 / 운영","평균 유료 10곳, 90일 유지 80%","유료 전환 코호트·입금 대조"],["M10–12 / 사업 책임자","평균 유료 15곳, 시간 20% 감소","같은 과업·기준선 짝 비교"]]}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목표이며 현재 성과가 아닙니다. 실증 대상 선정 편향·탈락을 보고하고 치료 효과로 해석하지 않습니다. M6 유료 3곳 미만이면 확장 예산을 동결합니다.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실행 조직과 채용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확인된 기술 리더십과 투자 후 확보할 역할을 나눕니다.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책임: CTO 정해성의 공개 제품·연구 이력을 확인할 수 있습니다. 재직·주당 참여시간과 기존 인력 구성은 실사 자료로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전담 역할: 2명 상당의 배정 예산 가정. 제품·기술 1명과 고객 도입·운영 1명을 확보하며 기존 인력 포함 여부를 계약 전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 검토: 현장 전문가의 내용·사용성 검토와 개인정보·보안 자문을 외부 전문 계약으로 확보합니다.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이름이 공개되지 않은 구성원·자문·채용 인원을 현재 재직자로 표시하지 않습니다. 책임자 배정은 실행 착수 전 완료합니다.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기술 리더 공개 프로필 https://dreamailab.com/research/jung-haesung/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주체와 권리 범위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제품별 사업 제안과 실제 주식·권리의 발행 주체를 분명히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대상: 현재 공개 사업 구조상 DAL 산하 제품입니다. 주식 발행 법인명·등기·주주명부·기존 약정은 투자 계약 전에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자산과 계약: 코드·상표·콘텐츠·데이터의 권리와 인력 IP 양도, 오픈소스 의무, 외부 AI 계약을 자산별로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분리·중복: 자람이 분사는 검토 가능성입니다. 독립 법인의 설립·지분·플랫폼 라이선스가 확정된 것으로 제시하지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Noah AI Labs는 별도 운영 법인입니다. 그 매출·고객·IP를 본 투자 대상에 자동 포함하지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사업·법인 공개 안내 https://dreamailab.com/business/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주요 위험과 집행 조건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현장 수락을 확보한 뒤 확대 비용을 집행합니다.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도입·참여: 기록 부담 증가와 기관별 업무 차이가 위험입니다. 수락률·기록 시간·4주 사용을 측정하고 미달 기관의 도입 원인을 수정합니다.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권한·의료: 동의 오류·과잉 공유·AI 초안 오해를 방지해야 합니다. 권한 회귀 검사와 전문가 확인을 유지하며 진단·처방을 자동 확정하지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자금·실행: 현재 유료 실적·팀 참여율은 추가 확인 대상입니다. M6 유료 3곳 미만 또는 예산 초과 시 확대·채용을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협의와 데이터룸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미팅 이후 확인할 자료와 거래 절차를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{"headers":["자료 묶음","필수 증빙","확인 단계"],"rows":[["법인·지분·IP","등기·주주명부·기존 약정·IP 귀속","조건 제안 전"],["고객·재무","계약·청구·입금·비용·현금·채무","재무 실사"],["제품·데이터","현장 수락·동의·보안·복구·공급사","제품 실사"],["조건·권한","투자수단·가치·보고·의사결정권","실사 후 계약"]]}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금액·기업가치·지분율·전환조건은 미확정. 이 문서는 비구속 협의 자료이며 투자 확약·법률 검토 완료를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다음 투자 미팅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사업의 핵심 가정과 실사 범위를 함께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사전 검토: 공개 투자제안서·기존 IR·재무 가정 파일을 확인한 뒤 초기 고객군과 검증 목표를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미팅 의제: 실고객 증빙, 12개월 비용 견적, 실행 책임자, 법인·IP 범위를 확인하고 단계별 투자 조건을 협의합니다.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발달지원 기관의 실증·도입 책임자와 초기 사업화 투자 파트너를 찾습니다.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자람이/docs/00-index/PROJECT_STATUS.md; 자람이/docs/01-operations/발달지원_역할별_기능_데이터_XAI_정본_2026-09.md; 자람이/docs/01-operations/자람이_문제정의_및_철학_정본_2026-06.md; 자람이/frontend/src/views/Pricing.vue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3edcdf495346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4d5aba207d4bc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df241c2753437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bccd2ceabc42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25d16281834e1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9a9566f2a143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760BD8-1425-4E29-A116-92FF0821BD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EF19285-1575-4B58-BAA7-58F433D7982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364EC31-5BE5-45E3-B9D9-F88587E941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990206-0A02-4C42-AE76-319B5E6FF7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E2DB586-2441-4587-B0F4-B7256C9FAB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FA85BF-64B1-48A7-946C-E9AADBA645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3B0593C-1DCD-4D6B-911B-BB9627AE26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EE97463-2152-4A99-A384-3BDC84F9D4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91D460-B40F-4131-8FDB-4B114D7C39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BFAE44-E969-4FF8-9E9C-11EA6FA6E6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57a2f8f32a4301" /><Relationship Type="http://schemas.openxmlformats.org/officeDocument/2006/relationships/slideLayout" Target="/ppt/slideLayouts/slideLayout1.xml" Id="R837b5d187b9f48e8" /><Relationship Type="http://schemas.openxmlformats.org/officeDocument/2006/relationships/slideLayout" Target="/ppt/slideLayouts/slideLayout2.xml" Id="R4abe61b2a7eb4da7" /><Relationship Type="http://schemas.openxmlformats.org/officeDocument/2006/relationships/slideLayout" Target="/ppt/slideLayouts/slideLayout3.xml" Id="Rc7ffb40aa0b642c4" /><Relationship Type="http://schemas.openxmlformats.org/officeDocument/2006/relationships/slideLayout" Target="/ppt/slideLayouts/slideLayout4.xml" Id="R0af2e58d92cd4e08" /><Relationship Type="http://schemas.openxmlformats.org/officeDocument/2006/relationships/slideLayout" Target="/ppt/slideLayouts/slideLayout5.xml" Id="R23cf9d00fbb443b1" /><Relationship Type="http://schemas.openxmlformats.org/officeDocument/2006/relationships/slideLayout" Target="/ppt/slideLayouts/slideLayout6.xml" Id="R81654a5bebe649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7b5d187b9f48e8"/>
    <p:sldLayoutId xmlns:r="http://schemas.openxmlformats.org/officeDocument/2006/relationships" id="2147483650" r:id="R4abe61b2a7eb4da7"/>
    <p:sldLayoutId xmlns:r="http://schemas.openxmlformats.org/officeDocument/2006/relationships" id="2147483651" r:id="Rc7ffb40aa0b642c4"/>
    <p:sldLayoutId xmlns:r="http://schemas.openxmlformats.org/officeDocument/2006/relationships" id="2147483652" r:id="R0af2e58d92cd4e08"/>
    <p:sldLayoutId xmlns:r="http://schemas.openxmlformats.org/officeDocument/2006/relationships" id="2147483653" r:id="R23cf9d00fbb443b1"/>
    <p:sldLayoutId xmlns:r="http://schemas.openxmlformats.org/officeDocument/2006/relationships" id="2147483654" r:id="R81654a5bebe649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83c4055c6b49c8" /><Relationship Type="http://schemas.openxmlformats.org/officeDocument/2006/relationships/notesSlide" Target="/ppt/notesSlides/notesSlide1.xml" Id="R0b1449a6730145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b3504a6e9a4991" /><Relationship Type="http://schemas.openxmlformats.org/officeDocument/2006/relationships/notesSlide" Target="/ppt/notesSlides/notesSlide2.xml" Id="R2dbefb07044045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cc4ff9abdb46b9" /><Relationship Type="http://schemas.openxmlformats.org/officeDocument/2006/relationships/notesSlide" Target="/ppt/notesSlides/notesSlide3.xml" Id="Rbafab0e47cd047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a108f76a224d0d" /><Relationship Type="http://schemas.openxmlformats.org/officeDocument/2006/relationships/notesSlide" Target="/ppt/notesSlides/notesSlide4.xml" Id="R6d4706ebe91c4f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44e975217e494b" /><Relationship Type="http://schemas.openxmlformats.org/officeDocument/2006/relationships/image" Target="/ppt/media/image.png" Id="R95612d4f98d84fc2" /><Relationship Type="http://schemas.openxmlformats.org/officeDocument/2006/relationships/notesSlide" Target="/ppt/notesSlides/notesSlide5.xml" Id="Ra31e52f6de9c48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fede33c6e94012" /><Relationship Type="http://schemas.openxmlformats.org/officeDocument/2006/relationships/notesSlide" Target="/ppt/notesSlides/notesSlide6.xml" Id="R45bb49028f1b4b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149f1bb4654d71" /><Relationship Type="http://schemas.openxmlformats.org/officeDocument/2006/relationships/notesSlide" Target="/ppt/notesSlides/notesSlide7.xml" Id="R3d3def5bb29b46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d779c17d634ef3" /><Relationship Type="http://schemas.openxmlformats.org/officeDocument/2006/relationships/notesSlide" Target="/ppt/notesSlides/notesSlide8.xml" Id="Ra3bb6d758cb94c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fd3b415e4e4b00" /><Relationship Type="http://schemas.openxmlformats.org/officeDocument/2006/relationships/notesSlide" Target="/ppt/notesSlides/notesSlide9.xml" Id="R80fee62906754f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1c1d7808d14114" /><Relationship Type="http://schemas.openxmlformats.org/officeDocument/2006/relationships/notesSlide" Target="/ppt/notesSlides/notesSlide10.xml" Id="Rb8ff876a580541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7fbcd8153440dc" /><Relationship Type="http://schemas.openxmlformats.org/officeDocument/2006/relationships/notesSlide" Target="/ppt/notesSlides/notesSlide11.xml" Id="R9162c3fdae93406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a670c867fd41eb" /><Relationship Type="http://schemas.openxmlformats.org/officeDocument/2006/relationships/notesSlide" Target="/ppt/notesSlides/notesSlide12.xml" Id="R83d1795d10814e7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5c132913574595" /><Relationship Type="http://schemas.openxmlformats.org/officeDocument/2006/relationships/notesSlide" Target="/ppt/notesSlides/notesSlide13.xml" Id="R3f295aea127d46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2a10d5755d4446" /><Relationship Type="http://schemas.openxmlformats.org/officeDocument/2006/relationships/notesSlide" Target="/ppt/notesSlides/notesSlide14.xml" Id="R48b7b07c1ca741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8d91c1e927492b" /><Relationship Type="http://schemas.openxmlformats.org/officeDocument/2006/relationships/notesSlide" Target="/ppt/notesSlides/notesSlide15.xml" Id="R133f42b644634f2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e128663e504168" /><Relationship Type="http://schemas.openxmlformats.org/officeDocument/2006/relationships/notesSlide" Target="/ppt/notesSlides/notesSlide16.xml" Id="Rb284e6bc30894a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7295a3d40f4a9d" /><Relationship Type="http://schemas.openxmlformats.org/officeDocument/2006/relationships/notesSlide" Target="/ppt/notesSlides/notesSlide17.xml" Id="Ra9e7d516170840b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15d268b3742c4" /><Relationship Type="http://schemas.openxmlformats.org/officeDocument/2006/relationships/notesSlide" Target="/ppt/notesSlides/notesSlide18.xml" Id="R7c923b76112f4b7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653115c4ff48c9" /><Relationship Type="http://schemas.openxmlformats.org/officeDocument/2006/relationships/notesSlide" Target="/ppt/notesSlides/notesSlide19.xml" Id="R5998de0786b04d7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738dbb78bc4f7e" /><Relationship Type="http://schemas.openxmlformats.org/officeDocument/2006/relationships/notesSlide" Target="/ppt/notesSlides/notesSlide20.xml" Id="Rbaf2063942b247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0BCB8D4-535C-42F5-9204-2F92191A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54AC8605-F02B-4987-B341-24D48D1E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자람이">
            <a:extLst xmlns:a="http://schemas.openxmlformats.org/drawingml/2006/main">
              <a:ext uri="{FF2B5EF4-FFF2-40B4-BE49-F238E27FC236}">
                <a16:creationId xmlns:a16="http://schemas.microsoft.com/office/drawing/2014/main" id="{5069C4D7-0ABE-4AA3-9D09-6DFEDE05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자람이</a:t>
            </a:r>
          </a:p>
        </p:txBody>
      </p:sp>
      <p:sp>
        <p:nvSpPr>
          <p:cNvPr id="4" name="발달지원 기관의&#10;반복 업무와 기록 연속성">
            <a:extLst xmlns:a="http://schemas.openxmlformats.org/drawingml/2006/main">
              <a:ext uri="{FF2B5EF4-FFF2-40B4-BE49-F238E27FC236}">
                <a16:creationId xmlns:a16="http://schemas.microsoft.com/office/drawing/2014/main" id="{9DF13210-63F1-4924-BEEE-4FAE5FEC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발달지원 기관의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반복 업무와 기록 연속성</a:t>
            </a:r>
          </a:p>
        </p:txBody>
      </p:sp>
      <p:sp>
        <p:nvSpPr>
          <p:cNvPr id="5" name="기관 도입과 유료 구독을 검증하는 12개월 사업화 투자 제안. ">
            <a:extLst xmlns:a="http://schemas.openxmlformats.org/drawingml/2006/main">
              <a:ext uri="{FF2B5EF4-FFF2-40B4-BE49-F238E27FC236}">
                <a16:creationId xmlns:a16="http://schemas.microsoft.com/office/drawing/2014/main" id="{6AAD9CB2-05F0-498D-9DB7-4821A0CE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기관 도입과 유료 구독을 검증하는 12개월 사업화 투자 제안. 제품 운영 증거, 고객 확보 가설과 자금 계획을 함께 제공합니다.</a:t>
            </a:r>
          </a:p>
        </p:txBody>
      </p:sp>
      <p:sp>
        <p:nvSpPr>
          <p:cNvPr id="6" name="투자 협의안  2026.10.15">
            <a:extLst xmlns:a="http://schemas.openxmlformats.org/drawingml/2006/main">
              <a:ext uri="{FF2B5EF4-FFF2-40B4-BE49-F238E27FC236}">
                <a16:creationId xmlns:a16="http://schemas.microsoft.com/office/drawing/2014/main" id="{FF3CFAD4-A433-471B-9B20-79F7EC1D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투자 협의안  2026.10.15</a:t>
            </a:r>
          </a:p>
        </p:txBody>
      </p:sp>
      <p:sp>
        <p:nvSpPr>
          <p:cNvPr id="7" name="자금·가격·목표는 가정이며 확정 투자조건·실적이 아닙니다.">
            <a:extLst xmlns:a="http://schemas.openxmlformats.org/drawingml/2006/main">
              <a:ext uri="{FF2B5EF4-FFF2-40B4-BE49-F238E27FC236}">
                <a16:creationId xmlns:a16="http://schemas.microsoft.com/office/drawing/2014/main" id="{7D8F338F-95E8-4519-9849-656F4BAC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자금·가격·목표는 가정이며 확정 투자조건·실적이 아닙니다.</a:t>
            </a:r>
          </a:p>
        </p:txBody>
      </p:sp>
    </p:spTree>
    <p:extLst>
      <p:ext uri="{BB962C8B-B14F-4D97-AF65-F5344CB8AC3E}">
        <p14:creationId xmlns:p14="http://schemas.microsoft.com/office/powerpoint/2010/main" val="14753649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34A69421-415B-4055-9D7E-6C5FFB21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59BEFC37-5F8B-425F-B094-46EA2448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투자 검토의 핵심">
            <a:extLst xmlns:a="http://schemas.openxmlformats.org/drawingml/2006/main">
              <a:ext uri="{FF2B5EF4-FFF2-40B4-BE49-F238E27FC236}">
                <a16:creationId xmlns:a16="http://schemas.microsoft.com/office/drawing/2014/main" id="{DCBED661-5D03-4345-A20C-D1C7A8ED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검토의 핵심</a:t>
            </a:r>
          </a:p>
        </p:txBody>
      </p:sp>
      <p:sp>
        <p:nvSpPr>
          <p:cNvPr id="4" name="기관 책임자가 기록·리포트·인수인계 업무의 첫 구매자입니다.">
            <a:extLst xmlns:a="http://schemas.openxmlformats.org/drawingml/2006/main">
              <a:ext uri="{FF2B5EF4-FFF2-40B4-BE49-F238E27FC236}">
                <a16:creationId xmlns:a16="http://schemas.microsoft.com/office/drawing/2014/main" id="{E0AD37DD-D049-4A2E-84A7-E6C6822A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책임자가 기록·리포트·인수인계 업무의 첫 구매자입니다.</a:t>
            </a:r>
          </a:p>
        </p:txBody>
      </p:sp>
      <p:sp>
        <p:nvSpPr>
          <p:cNvPr id="5" name="현재 기반">
            <a:extLst xmlns:a="http://schemas.openxmlformats.org/drawingml/2006/main">
              <a:ext uri="{FF2B5EF4-FFF2-40B4-BE49-F238E27FC236}">
                <a16:creationId xmlns:a16="http://schemas.microsoft.com/office/drawing/2014/main" id="{9F52244B-7097-4A66-B275-07015030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현재 기반</a:t>
            </a:r>
          </a:p>
        </p:txBody>
      </p:sp>
      <p:sp>
        <p:nvSpPr>
          <p:cNvPr id="6" name="9개 역할의 케어로그·목적별 리포트·인수인계 기능이 공개 운영 ">
            <a:extLst xmlns:a="http://schemas.openxmlformats.org/drawingml/2006/main">
              <a:ext uri="{FF2B5EF4-FFF2-40B4-BE49-F238E27FC236}">
                <a16:creationId xmlns:a16="http://schemas.microsoft.com/office/drawing/2014/main" id="{6A087C69-FA81-435C-9633-9960569BB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9개 역할의 케어로그·목적별 리포트·인수인계 기능이 공개 운영 중입니다.</a:t>
            </a:r>
          </a:p>
        </p:txBody>
      </p:sp>
      <p:sp>
        <p:nvSpPr>
          <p:cNvPr id="7" name="투자 가설">
            <a:extLst xmlns:a="http://schemas.openxmlformats.org/drawingml/2006/main">
              <a:ext uri="{FF2B5EF4-FFF2-40B4-BE49-F238E27FC236}">
                <a16:creationId xmlns:a16="http://schemas.microsoft.com/office/drawing/2014/main" id="{7FB24458-60F0-4DFE-9969-202EF9B1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투자 가설</a:t>
            </a:r>
          </a:p>
        </p:txBody>
      </p:sp>
      <p:sp>
        <p:nvSpPr>
          <p:cNvPr id="8" name="기관의 반복 문서 작성과 재설명 부담을 줄이면 월 구독료를 지불">
            <a:extLst xmlns:a="http://schemas.openxmlformats.org/drawingml/2006/main">
              <a:ext uri="{FF2B5EF4-FFF2-40B4-BE49-F238E27FC236}">
                <a16:creationId xmlns:a16="http://schemas.microsoft.com/office/drawing/2014/main" id="{E2214F40-FB3A-4DDC-8DEF-D60CD445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기관의 반복 문서 작성과 재설명 부담을 줄이면 월 구독료를 지불할 유인이 생깁니다. 현장 시간 절감·유료 유지로 확인합니다.</a:t>
            </a:r>
          </a:p>
        </p:txBody>
      </p:sp>
      <p:sp>
        <p:nvSpPr>
          <p:cNvPr id="9" name="검증 규모">
            <a:extLst xmlns:a="http://schemas.openxmlformats.org/drawingml/2006/main">
              <a:ext uri="{FF2B5EF4-FFF2-40B4-BE49-F238E27FC236}">
                <a16:creationId xmlns:a16="http://schemas.microsoft.com/office/drawing/2014/main" id="{A27819FE-342A-46A9-9FE0-16F8A14E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검증 규모</a:t>
            </a:r>
          </a:p>
        </p:txBody>
      </p:sp>
      <p:sp>
        <p:nvSpPr>
          <p:cNvPr id="10" name="12개월 비용 기준안 1억 9,800만원. M12 평균 유료기관">
            <a:extLst xmlns:a="http://schemas.openxmlformats.org/drawingml/2006/main">
              <a:ext uri="{FF2B5EF4-FFF2-40B4-BE49-F238E27FC236}">
                <a16:creationId xmlns:a16="http://schemas.microsoft.com/office/drawing/2014/main" id="{D85BFEF0-04E8-48E4-9458-6F8301F2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12개월 비용 기준안 1억 9,800만원. M12 평균 유료기관 15곳·월매출 225만원을 목표로 검증합니다.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C652EF7B-5EE5-4280-9B11-F5F7F32B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228C4A03-906C-4800-80A2-0A7ACADC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674920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F57E8219-7C04-46A0-BC46-60808209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C9DA4F65-1878-4212-846A-088E1447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지원은 이어지는데 기록은 끊깁니다">
            <a:extLst xmlns:a="http://schemas.openxmlformats.org/drawingml/2006/main">
              <a:ext uri="{FF2B5EF4-FFF2-40B4-BE49-F238E27FC236}">
                <a16:creationId xmlns:a16="http://schemas.microsoft.com/office/drawing/2014/main" id="{FA55FD8C-74D3-4219-97BE-F7672F5E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지원은 이어지는데 기록은 끊깁니다</a:t>
            </a:r>
          </a:p>
        </p:txBody>
      </p:sp>
      <p:sp>
        <p:nvSpPr>
          <p:cNvPr id="4" name="가정·센터·학교·병원에서 같은 사람을 서로 다른 문서로 이해합니">
            <a:extLst xmlns:a="http://schemas.openxmlformats.org/drawingml/2006/main">
              <a:ext uri="{FF2B5EF4-FFF2-40B4-BE49-F238E27FC236}">
                <a16:creationId xmlns:a16="http://schemas.microsoft.com/office/drawing/2014/main" id="{DAD85878-8B93-4D27-AE47-C6108922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가정·센터·학교·병원에서 같은 사람을 서로 다른 문서로 이해합니다.</a:t>
            </a:r>
          </a:p>
        </p:txBody>
      </p:sp>
      <p:sp>
        <p:nvSpPr>
          <p:cNvPr id="5" name="보호자">
            <a:extLst xmlns:a="http://schemas.openxmlformats.org/drawingml/2006/main">
              <a:ext uri="{FF2B5EF4-FFF2-40B4-BE49-F238E27FC236}">
                <a16:creationId xmlns:a16="http://schemas.microsoft.com/office/drawing/2014/main" id="{B92D633D-8064-431E-8DA3-3A2C0BCB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보호자</a:t>
            </a:r>
          </a:p>
        </p:txBody>
      </p:sp>
      <p:sp>
        <p:nvSpPr>
          <p:cNvPr id="6" name="상황을 반복 설명하고 흩어진 일지와 상담 자료를 다시 정리합니다">
            <a:extLst xmlns:a="http://schemas.openxmlformats.org/drawingml/2006/main">
              <a:ext uri="{FF2B5EF4-FFF2-40B4-BE49-F238E27FC236}">
                <a16:creationId xmlns:a16="http://schemas.microsoft.com/office/drawing/2014/main" id="{F77FC852-8498-4F1C-A763-4EBB9EC9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상황을 반복 설명하고 흩어진 일지와 상담 자료를 다시 정리합니다.</a:t>
            </a:r>
          </a:p>
        </p:txBody>
      </p:sp>
      <p:sp>
        <p:nvSpPr>
          <p:cNvPr id="7" name="전문가">
            <a:extLst xmlns:a="http://schemas.openxmlformats.org/drawingml/2006/main">
              <a:ext uri="{FF2B5EF4-FFF2-40B4-BE49-F238E27FC236}">
                <a16:creationId xmlns:a16="http://schemas.microsoft.com/office/drawing/2014/main" id="{C8A10F6A-8BCE-41E8-B7C7-6EA489C3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전문가</a:t>
            </a:r>
          </a:p>
        </p:txBody>
      </p:sp>
      <p:sp>
        <p:nvSpPr>
          <p:cNvPr id="8" name="어떤 환경에서 어떤 지원을 했는지, 이후 반응이 어땠는지 확인하">
            <a:extLst xmlns:a="http://schemas.openxmlformats.org/drawingml/2006/main">
              <a:ext uri="{FF2B5EF4-FFF2-40B4-BE49-F238E27FC236}">
                <a16:creationId xmlns:a16="http://schemas.microsoft.com/office/drawing/2014/main" id="{39C9DA1C-29EF-4432-8820-E46F9468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어떤 환경에서 어떤 지원을 했는지, 이후 반응이 어땠는지 확인하기 어렵습니다.</a:t>
            </a:r>
          </a:p>
        </p:txBody>
      </p:sp>
      <p:sp>
        <p:nvSpPr>
          <p:cNvPr id="9" name="기관">
            <a:extLst xmlns:a="http://schemas.openxmlformats.org/drawingml/2006/main">
              <a:ext uri="{FF2B5EF4-FFF2-40B4-BE49-F238E27FC236}">
                <a16:creationId xmlns:a16="http://schemas.microsoft.com/office/drawing/2014/main" id="{EB586749-6D19-4CCB-83FF-6147779D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기관</a:t>
            </a:r>
          </a:p>
        </p:txBody>
      </p:sp>
      <p:sp>
        <p:nvSpPr>
          <p:cNvPr id="10" name="담당자 교체와 전학·전원 때 기록의 출처·동의·공유 범위가 함께">
            <a:extLst xmlns:a="http://schemas.openxmlformats.org/drawingml/2006/main">
              <a:ext uri="{FF2B5EF4-FFF2-40B4-BE49-F238E27FC236}">
                <a16:creationId xmlns:a16="http://schemas.microsoft.com/office/drawing/2014/main" id="{F11356C3-0A1B-422F-9E8E-5B049939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담당자 교체와 전학·전원 때 기록의 출처·동의·공유 범위가 함께 이어져야 합니다.</a:t>
            </a:r>
          </a:p>
        </p:txBody>
      </p:sp>
      <p:sp>
        <p:nvSpPr>
          <p:cNvPr id="11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AF340CED-50C8-48C2-924A-CA338E8F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4520176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5FD1951B-B0B0-4AB9-90DD-CB817F3E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B0FB8674-84CA-4CE1-BC39-B893D0A8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첫 고객과 구매 결정">
            <a:extLst xmlns:a="http://schemas.openxmlformats.org/drawingml/2006/main">
              <a:ext uri="{FF2B5EF4-FFF2-40B4-BE49-F238E27FC236}">
                <a16:creationId xmlns:a16="http://schemas.microsoft.com/office/drawing/2014/main" id="{E2E8410C-0BE0-4FA5-8200-00738D6E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첫 고객과 구매 결정</a:t>
            </a:r>
          </a:p>
        </p:txBody>
      </p:sp>
      <p:sp>
        <p:nvSpPr>
          <p:cNvPr id="4" name="소규모·중형 발달지원 센터의 책임자에게 도입합니다.">
            <a:extLst xmlns:a="http://schemas.openxmlformats.org/drawingml/2006/main">
              <a:ext uri="{FF2B5EF4-FFF2-40B4-BE49-F238E27FC236}">
                <a16:creationId xmlns:a16="http://schemas.microsoft.com/office/drawing/2014/main" id="{1A6C2C25-89A1-447A-BC90-835BD77E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소규모·중형 발달지원 센터의 책임자에게 도입합니다.</a:t>
            </a:r>
          </a:p>
        </p:txBody>
      </p:sp>
      <p:sp>
        <p:nvSpPr>
          <p:cNvPr id="5" name="우선 대상">
            <a:extLst xmlns:a="http://schemas.openxmlformats.org/drawingml/2006/main">
              <a:ext uri="{FF2B5EF4-FFF2-40B4-BE49-F238E27FC236}">
                <a16:creationId xmlns:a16="http://schemas.microsoft.com/office/drawing/2014/main" id="{E4F3DC61-A08E-450C-B02E-7F25E351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우선 대상</a:t>
            </a:r>
          </a:p>
        </p:txBody>
      </p:sp>
      <p:sp>
        <p:nvSpPr>
          <p:cNvPr id="6" name="보호자에게 정기 리포트를 전달하고 여러 전문가가 담당하는 기관.">
            <a:extLst xmlns:a="http://schemas.openxmlformats.org/drawingml/2006/main">
              <a:ext uri="{FF2B5EF4-FFF2-40B4-BE49-F238E27FC236}">
                <a16:creationId xmlns:a16="http://schemas.microsoft.com/office/drawing/2014/main" id="{3C36E043-82B0-4B78-A6D6-184A15DB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보호자에게 정기 리포트를 전달하고 여러 전문가가 담당하는 기관. 가정의 동의와 담당 배정이 가능한 곳부터 선정합니다.</a:t>
            </a:r>
          </a:p>
        </p:txBody>
      </p:sp>
      <p:sp>
        <p:nvSpPr>
          <p:cNvPr id="7" name="구매 경로">
            <a:extLst xmlns:a="http://schemas.openxmlformats.org/drawingml/2006/main">
              <a:ext uri="{FF2B5EF4-FFF2-40B4-BE49-F238E27FC236}">
                <a16:creationId xmlns:a16="http://schemas.microsoft.com/office/drawing/2014/main" id="{C49D8A03-866A-49A3-8C84-6A7B0EBB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구매 경로</a:t>
            </a:r>
          </a:p>
        </p:txBody>
      </p:sp>
      <p:sp>
        <p:nvSpPr>
          <p:cNvPr id="8" name="기관장·운영책임자가 예산을 승인하고 현장 전문가가 과업을 수락합">
            <a:extLst xmlns:a="http://schemas.openxmlformats.org/drawingml/2006/main">
              <a:ext uri="{FF2B5EF4-FFF2-40B4-BE49-F238E27FC236}">
                <a16:creationId xmlns:a16="http://schemas.microsoft.com/office/drawing/2014/main" id="{5BD6D27C-9368-4C4C-BC67-67BC2CCE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기관장·운영책임자가 예산을 승인하고 현장 전문가가 과업을 수락합니다. 보호자·당사자는 공유 범위에 동의합니다.</a:t>
            </a:r>
          </a:p>
        </p:txBody>
      </p:sp>
      <p:sp>
        <p:nvSpPr>
          <p:cNvPr id="9" name="도입 가치">
            <a:extLst xmlns:a="http://schemas.openxmlformats.org/drawingml/2006/main">
              <a:ext uri="{FF2B5EF4-FFF2-40B4-BE49-F238E27FC236}">
                <a16:creationId xmlns:a16="http://schemas.microsoft.com/office/drawing/2014/main" id="{DD65D9C1-2B13-4B1F-AAB8-E654B05C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도입 가치</a:t>
            </a:r>
          </a:p>
        </p:txBody>
      </p:sp>
      <p:sp>
        <p:nvSpPr>
          <p:cNvPr id="10" name="월 20시간 × 시간당 1만 5천원 절약 = 30만원 가치 가정">
            <a:extLst xmlns:a="http://schemas.openxmlformats.org/drawingml/2006/main">
              <a:ext uri="{FF2B5EF4-FFF2-40B4-BE49-F238E27FC236}">
                <a16:creationId xmlns:a16="http://schemas.microsoft.com/office/drawing/2014/main" id="{450F9480-CD9B-4E53-9AA6-EFE33B51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20시간 × 시간당 1만 5천원 절약 = 30만원 가치 가정. 월 15만원 구독의 효용을 같은 과업의 전후 측정으로 검증합니다.</a:t>
            </a:r>
          </a:p>
        </p:txBody>
      </p:sp>
      <p:sp>
        <p:nvSpPr>
          <p:cNvPr id="11" name="20시간·시간당 비용·월 요금은 가설입니다. 진단·치료 효과나 ">
            <a:extLst xmlns:a="http://schemas.openxmlformats.org/drawingml/2006/main">
              <a:ext uri="{FF2B5EF4-FFF2-40B4-BE49-F238E27FC236}">
                <a16:creationId xmlns:a16="http://schemas.microsoft.com/office/drawing/2014/main" id="{EA6BF070-82FA-4603-BC4B-03B5F6BF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20시간·시간당 비용·월 요금은 가설입니다. 진단·치료 효과나 실제 절감 실적으로 제시하지 않습니다.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19332BE3-E5C6-4EC0-A7E8-A18A7FE8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3260779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A1532D4E-C1D5-4979-815C-F706FD64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9DD2F224-4A9D-4C79-9C39-D0BAC191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실제 서비스와 사용 흐름">
            <a:extLst xmlns:a="http://schemas.openxmlformats.org/drawingml/2006/main">
              <a:ext uri="{FF2B5EF4-FFF2-40B4-BE49-F238E27FC236}">
                <a16:creationId xmlns:a16="http://schemas.microsoft.com/office/drawing/2014/main" id="{E94C9038-8595-4F70-BD87-192367B4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실제 서비스와 사용 흐름</a:t>
            </a:r>
          </a:p>
        </p:txBody>
      </p:sp>
      <p:sp>
        <p:nvSpPr>
          <p:cNvPr id="4" name="기록을 남기고, 함께 이해하고, 다음 지원을 준비합니다.">
            <a:extLst xmlns:a="http://schemas.openxmlformats.org/drawingml/2006/main">
              <a:ext uri="{FF2B5EF4-FFF2-40B4-BE49-F238E27FC236}">
                <a16:creationId xmlns:a16="http://schemas.microsoft.com/office/drawing/2014/main" id="{BE62FECB-9752-4AAE-8052-E3B7B433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기록을 남기고, 함께 이해하고, 다음 지원을 준비합니다.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4FAA83-DC21-41AE-9ADC-81B3296B66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612d4f98d84fc2"/>
          <a:stretch xmlns:a="http://schemas.openxmlformats.org/drawingml/2006/main"/>
        </p:blipFill>
        <p:spPr>
          <a:xfrm xmlns:a="http://schemas.openxmlformats.org/drawingml/2006/main">
            <a:off x="6728732" y="2524125"/>
            <a:ext cx="4506686" cy="3286125"/>
          </a:xfrm>
          <a:prstGeom xmlns:a="http://schemas.openxmlformats.org/drawingml/2006/main" prst="rect">
            <a:avLst/>
          </a:prstGeom>
        </p:spPr>
      </p:pic>
      <p:sp>
        <p:nvSpPr>
          <p:cNvPr id="6" name="일상 관찰">
            <a:extLst xmlns:a="http://schemas.openxmlformats.org/drawingml/2006/main">
              <a:ext uri="{FF2B5EF4-FFF2-40B4-BE49-F238E27FC236}">
                <a16:creationId xmlns:a16="http://schemas.microsoft.com/office/drawing/2014/main" id="{D3BF67F7-313F-4D7A-BDA4-E0956782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일상 관찰</a:t>
            </a:r>
          </a:p>
        </p:txBody>
      </p:sp>
      <p:sp>
        <p:nvSpPr>
          <p:cNvPr id="7" name="자유 서술과 ABC 구조화 행동·상황 관찰을 함께 기록합니다.">
            <a:extLst xmlns:a="http://schemas.openxmlformats.org/drawingml/2006/main">
              <a:ext uri="{FF2B5EF4-FFF2-40B4-BE49-F238E27FC236}">
                <a16:creationId xmlns:a16="http://schemas.microsoft.com/office/drawing/2014/main" id="{056677CF-C12C-4743-B9E2-B94FF732E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자유 서술과 ABC 구조화 행동·상황 관찰을 함께 기록합니다.</a:t>
            </a:r>
          </a:p>
        </p:txBody>
      </p:sp>
      <p:sp>
        <p:nvSpPr>
          <p:cNvPr id="8" name="검토와 공유">
            <a:extLst xmlns:a="http://schemas.openxmlformats.org/drawingml/2006/main">
              <a:ext uri="{FF2B5EF4-FFF2-40B4-BE49-F238E27FC236}">
                <a16:creationId xmlns:a16="http://schemas.microsoft.com/office/drawing/2014/main" id="{2ABC206E-64E8-4C21-9802-3B976F31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검토와 공유</a:t>
            </a:r>
          </a:p>
        </p:txBody>
      </p:sp>
      <p:sp>
        <p:nvSpPr>
          <p:cNvPr id="9" name="가족·치료교육·진료 목적별 리포트에서 기간·출처·누락과 설명 근">
            <a:extLst xmlns:a="http://schemas.openxmlformats.org/drawingml/2006/main">
              <a:ext uri="{FF2B5EF4-FFF2-40B4-BE49-F238E27FC236}">
                <a16:creationId xmlns:a16="http://schemas.microsoft.com/office/drawing/2014/main" id="{DB5A9E26-1DC7-445F-B69F-42C5475D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가족·치료교육·진료 목적별 리포트에서 기간·출처·누락과 설명 근거를 봅니다.</a:t>
            </a:r>
          </a:p>
        </p:txBody>
      </p:sp>
      <p:sp>
        <p:nvSpPr>
          <p:cNvPr id="10" name="다음 실행">
            <a:extLst xmlns:a="http://schemas.openxmlformats.org/drawingml/2006/main">
              <a:ext uri="{FF2B5EF4-FFF2-40B4-BE49-F238E27FC236}">
                <a16:creationId xmlns:a16="http://schemas.microsoft.com/office/drawing/2014/main" id="{C6931E3E-3438-48F6-A6C1-48245545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다음 실행</a:t>
            </a:r>
          </a:p>
        </p:txBody>
      </p:sp>
      <p:sp>
        <p:nvSpPr>
          <p:cNvPr id="11" name="목표와 다음 지원을 정하고 결과를 이어 기록합니다. 치료 효과는">
            <a:extLst xmlns:a="http://schemas.openxmlformats.org/drawingml/2006/main">
              <a:ext uri="{FF2B5EF4-FFF2-40B4-BE49-F238E27FC236}">
                <a16:creationId xmlns:a16="http://schemas.microsoft.com/office/drawing/2014/main" id="{D6405075-29F1-4DE6-86FD-283D7946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목표와 다음 지원을 정하고 결과를 이어 기록합니다. 치료 효과는 별도 연구로 검증합니다.</a:t>
            </a:r>
          </a:p>
        </p:txBody>
      </p:sp>
      <p:sp>
        <p:nvSpPr>
          <p:cNvPr id="12" name="2026-10-14 공개 홈페이지 실제 화면">
            <a:extLst xmlns:a="http://schemas.openxmlformats.org/drawingml/2006/main">
              <a:ext uri="{FF2B5EF4-FFF2-40B4-BE49-F238E27FC236}">
                <a16:creationId xmlns:a16="http://schemas.microsoft.com/office/drawing/2014/main" id="{A5F24B5B-9AF2-4B27-866D-A7C4409E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86450"/>
            <a:ext cx="5200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공개 홈페이지 실제 화면</a:t>
            </a:r>
          </a:p>
        </p:txBody>
      </p:sp>
      <p:sp>
        <p:nvSpPr>
          <p:cNvPr id="13" name="출처: 자람이 서비스">
            <a:extLst xmlns:a="http://schemas.openxmlformats.org/drawingml/2006/main">
              <a:ext uri="{FF2B5EF4-FFF2-40B4-BE49-F238E27FC236}">
                <a16:creationId xmlns:a16="http://schemas.microsoft.com/office/drawing/2014/main" id="{9936E0EF-D0DF-42FC-B17D-19F4D1E8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자람이 서비스</a:t>
            </a:r>
          </a:p>
        </p:txBody>
      </p:sp>
      <p:sp>
        <p:nvSpPr>
          <p:cNvPr id="14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C8AEA91A-E8F3-4A33-911C-9B9DCA1E1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3874914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163E0137-0E68-4236-B10A-AE24326D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DBB4D5EA-ADB1-45CF-AD1E-847E3E5C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초기 시장의 산정">
            <a:extLst xmlns:a="http://schemas.openxmlformats.org/drawingml/2006/main">
              <a:ext uri="{FF2B5EF4-FFF2-40B4-BE49-F238E27FC236}">
                <a16:creationId xmlns:a16="http://schemas.microsoft.com/office/drawing/2014/main" id="{FDFBDF62-1D1C-42F0-9EA5-F1560128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초기 시장의 산정</a:t>
            </a:r>
          </a:p>
        </p:txBody>
      </p:sp>
      <p:sp>
        <p:nvSpPr>
          <p:cNvPr id="4" name="정책 수요와 접촉 가능한 구매자 명단을 분리합니다.">
            <a:extLst xmlns:a="http://schemas.openxmlformats.org/drawingml/2006/main">
              <a:ext uri="{FF2B5EF4-FFF2-40B4-BE49-F238E27FC236}">
                <a16:creationId xmlns:a16="http://schemas.microsoft.com/office/drawing/2014/main" id="{5C3484EE-E09C-4C42-8496-F6BD3D58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정책 수요와 접촉 가능한 구매자 명단을 분리합니다.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8255C-9501-4597-87BD-BA20486655A4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정의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검증·계산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수요 맥락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주간활동 65세 상한 폐지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성인·노년기 기록 연속성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 유효 명단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연락·구매권한 확인 기관 100곳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지역·중복·규모별 명단 작성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12개월 목표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100곳 중 유료 15곳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전환 15%, 월매출 225만원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확장 예시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100곳 × 월 15만원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연 환산 1억 8,000만원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100곳은 조사 완료 명단·전체 시장 규모가 아닙니다. TAM/">
            <a:extLst xmlns:a="http://schemas.openxmlformats.org/drawingml/2006/main">
              <a:ext uri="{FF2B5EF4-FFF2-40B4-BE49-F238E27FC236}">
                <a16:creationId xmlns:a16="http://schemas.microsoft.com/office/drawing/2014/main" id="{70AF384F-03F5-4DB8-BD67-CE335366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100곳은 조사 완료 명단·전체 시장 규모가 아닙니다. TAM/SAM의 검증 가능한 구매자 수와 유료 수요는 추가 조사 대상입니다.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F4747DC0-49C7-4C21-BA4D-78DE22B0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377715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FF25F2EE-13EF-410D-820A-2B136D2D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9019D98F-E508-4788-9892-9873B84B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이름 있는 대안과 도입 이유">
            <a:extLst xmlns:a="http://schemas.openxmlformats.org/drawingml/2006/main">
              <a:ext uri="{FF2B5EF4-FFF2-40B4-BE49-F238E27FC236}">
                <a16:creationId xmlns:a16="http://schemas.microsoft.com/office/drawing/2014/main" id="{1572D0AF-CEAA-4DCB-B6AD-4C8DC434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이름 있는 대안과 도입 이유</a:t>
            </a:r>
          </a:p>
        </p:txBody>
      </p:sp>
      <p:sp>
        <p:nvSpPr>
          <p:cNvPr id="4" name="2026-10-15 공식 공개 기능을 기준으로 비교한 인접 제품">
            <a:extLst xmlns:a="http://schemas.openxmlformats.org/drawingml/2006/main">
              <a:ext uri="{FF2B5EF4-FFF2-40B4-BE49-F238E27FC236}">
                <a16:creationId xmlns:a16="http://schemas.microsoft.com/office/drawing/2014/main" id="{E42A6377-7E28-4BF3-874A-58340EADF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공식 공개 기능을 기준으로 비교한 인접 제품입니다.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3C5EA3-0782-428F-97F1-D2006CC633EC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공식 공개 기능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자람이의 검증 과제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SimplePractice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포털·문서·보안 메시지·예약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한국 발달지원의 역할·인계 적합성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Carepatron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예약·기록·클라이언트 포털·결제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기관 경계별 동의·사용성·원가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자람이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9개 역할·케어로그·목적별 리포트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기록 시간·유료 유지 증명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한국의 모든 직접 경쟁사를 조사한 표가 아닙니다. 기능 부재·의">
            <a:extLst xmlns:a="http://schemas.openxmlformats.org/drawingml/2006/main">
              <a:ext uri="{FF2B5EF4-FFF2-40B4-BE49-F238E27FC236}">
                <a16:creationId xmlns:a16="http://schemas.microsoft.com/office/drawing/2014/main" id="{F8B669B6-6B34-476B-971D-6F123DC0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한국의 모든 직접 경쟁사를 조사한 표가 아닙니다. 기능 부재·의료적 우월성을 단정하지 않으며 가격·도입 조건은 각각 확인합니다.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ABE5B439-00A3-4954-824F-BF94D280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1406935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8CF2C2C0-0BDE-4E99-8AC3-5F7DCFCC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26C34EAE-6323-4AC9-9E92-CF826EEB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기관 구독과 가격 검증">
            <a:extLst xmlns:a="http://schemas.openxmlformats.org/drawingml/2006/main">
              <a:ext uri="{FF2B5EF4-FFF2-40B4-BE49-F238E27FC236}">
                <a16:creationId xmlns:a16="http://schemas.microsoft.com/office/drawing/2014/main" id="{801C83D6-D403-49C1-BCB2-99F925FD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기관 구독과 가격 검증</a:t>
            </a:r>
          </a:p>
        </p:txBody>
      </p:sp>
      <p:sp>
        <p:nvSpPr>
          <p:cNvPr id="4" name="베타 무료 정책에서 별도 고지·계약을 거쳐 유료 실증을 제안합니">
            <a:extLst xmlns:a="http://schemas.openxmlformats.org/drawingml/2006/main">
              <a:ext uri="{FF2B5EF4-FFF2-40B4-BE49-F238E27FC236}">
                <a16:creationId xmlns:a16="http://schemas.microsoft.com/office/drawing/2014/main" id="{7132F221-CFF8-4CD9-A09F-79BFAC01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베타 무료 정책에서 별도 고지·계약을 거쳐 유료 실증을 제안합니다.</a:t>
            </a:r>
          </a:p>
        </p:txBody>
      </p:sp>
      <p:sp>
        <p:nvSpPr>
          <p:cNvPr id="5" name="계약 단위">
            <a:extLst xmlns:a="http://schemas.openxmlformats.org/drawingml/2006/main">
              <a:ext uri="{FF2B5EF4-FFF2-40B4-BE49-F238E27FC236}">
                <a16:creationId xmlns:a16="http://schemas.microsoft.com/office/drawing/2014/main" id="{9484499A-DF39-4FA2-B30B-6C6709FE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계약 단위</a:t>
            </a:r>
          </a:p>
        </p:txBody>
      </p:sp>
      <p:sp>
        <p:nvSpPr>
          <p:cNvPr id="6" name="기관 월 구독 15만원을 가격 인터뷰 기준으로 제안합니다. 기록">
            <a:extLst xmlns:a="http://schemas.openxmlformats.org/drawingml/2006/main">
              <a:ext uri="{FF2B5EF4-FFF2-40B4-BE49-F238E27FC236}">
                <a16:creationId xmlns:a16="http://schemas.microsoft.com/office/drawing/2014/main" id="{83ADF7F6-DC5B-4C9A-92DE-926D92494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 월 구독 15만원을 가격 인터뷰 기준으로 제안합니다. 기록·리포트·역할 관리 범위와 사용량 한도를 계약에서 정합니다.</a:t>
            </a:r>
          </a:p>
        </p:txBody>
      </p:sp>
      <p:sp>
        <p:nvSpPr>
          <p:cNvPr id="7" name="추가 매출">
            <a:extLst xmlns:a="http://schemas.openxmlformats.org/drawingml/2006/main">
              <a:ext uri="{FF2B5EF4-FFF2-40B4-BE49-F238E27FC236}">
                <a16:creationId xmlns:a16="http://schemas.microsoft.com/office/drawing/2014/main" id="{0761AF35-4ABD-4EFB-8AA8-03C4A2FD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추가 매출</a:t>
            </a:r>
          </a:p>
        </p:txBody>
      </p:sp>
      <p:sp>
        <p:nvSpPr>
          <p:cNvPr id="8" name="도입 교육·맞춤 연동은 별도 견적으로 계약합니다. 아직 계약되지">
            <a:extLst xmlns:a="http://schemas.openxmlformats.org/drawingml/2006/main">
              <a:ext uri="{FF2B5EF4-FFF2-40B4-BE49-F238E27FC236}">
                <a16:creationId xmlns:a16="http://schemas.microsoft.com/office/drawing/2014/main" id="{61E06CAA-F663-49AD-89C0-9D7844FB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도입 교육·맞춤 연동은 별도 견적으로 계약합니다. 아직 계약되지 않은 도입비·공공사업은 본 재무 모델에서 제외합니다.</a:t>
            </a:r>
          </a:p>
        </p:txBody>
      </p:sp>
      <p:sp>
        <p:nvSpPr>
          <p:cNvPr id="9" name="검증 질문">
            <a:extLst xmlns:a="http://schemas.openxmlformats.org/drawingml/2006/main">
              <a:ext uri="{FF2B5EF4-FFF2-40B4-BE49-F238E27FC236}">
                <a16:creationId xmlns:a16="http://schemas.microsoft.com/office/drawing/2014/main" id="{DB10B954-4134-4262-A9E1-0373A0D1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검증 질문</a:t>
            </a:r>
          </a:p>
        </p:txBody>
      </p:sp>
      <p:sp>
        <p:nvSpPr>
          <p:cNvPr id="10" name="5곳 유료 전환까지 지불 의사·가격 이탈 이유를 기록하고 기관 ">
            <a:extLst xmlns:a="http://schemas.openxmlformats.org/drawingml/2006/main">
              <a:ext uri="{FF2B5EF4-FFF2-40B4-BE49-F238E27FC236}">
                <a16:creationId xmlns:a16="http://schemas.microsoft.com/office/drawing/2014/main" id="{F0A47EFE-4FC5-4E53-AF15-658386F2D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5곳 유료 전환까지 지불 의사·가격 이탈 이유를 기록하고 기관 규모별 사용량과 지원 원가를 대조합니다.</a:t>
            </a:r>
          </a:p>
        </p:txBody>
      </p:sp>
      <p:sp>
        <p:nvSpPr>
          <p:cNvPr id="11" name="월 15만원은 현행 판매가격·관리자 승인 가격이 아닌 투자 협의">
            <a:extLst xmlns:a="http://schemas.openxmlformats.org/drawingml/2006/main">
              <a:ext uri="{FF2B5EF4-FFF2-40B4-BE49-F238E27FC236}">
                <a16:creationId xmlns:a16="http://schemas.microsoft.com/office/drawing/2014/main" id="{E1BE8F80-466F-4EA7-8CF3-1F49D012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15만원은 현행 판매가격·관리자 승인 가격이 아닌 투자 협의용 가정입니다.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42484C92-FCAA-45A4-90CC-0CE4588C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1050116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28D52266-760E-4925-9C24-75D1E083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9B226BC4-4CF6-48C7-AE14-A54FB7BD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기관 도입의 영업 과정">
            <a:extLst xmlns:a="http://schemas.openxmlformats.org/drawingml/2006/main">
              <a:ext uri="{FF2B5EF4-FFF2-40B4-BE49-F238E27FC236}">
                <a16:creationId xmlns:a16="http://schemas.microsoft.com/office/drawing/2014/main" id="{29A8D038-9467-4818-97F3-2BA408EBE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기관 도입의 영업 과정</a:t>
            </a:r>
          </a:p>
        </p:txBody>
      </p:sp>
      <p:sp>
        <p:nvSpPr>
          <p:cNvPr id="4" name="공공 목록에서 실제 구매권한을 가진 연락처를 확인합니다.">
            <a:extLst xmlns:a="http://schemas.openxmlformats.org/drawingml/2006/main">
              <a:ext uri="{FF2B5EF4-FFF2-40B4-BE49-F238E27FC236}">
                <a16:creationId xmlns:a16="http://schemas.microsoft.com/office/drawing/2014/main" id="{A662AD2C-F9F6-40DA-987A-E82D1D8F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공공 목록에서 실제 구매권한을 가진 연락처를 확인합니다.</a:t>
            </a:r>
          </a:p>
        </p:txBody>
      </p:sp>
      <p:sp>
        <p:nvSpPr>
          <p:cNvPr id="5" name="M1–3">
            <a:extLst xmlns:a="http://schemas.openxmlformats.org/drawingml/2006/main">
              <a:ext uri="{FF2B5EF4-FFF2-40B4-BE49-F238E27FC236}">
                <a16:creationId xmlns:a16="http://schemas.microsoft.com/office/drawing/2014/main" id="{C31825E2-B047-47D3-A82D-20BBD0C7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M1–3</a:t>
            </a:r>
          </a:p>
        </p:txBody>
      </p:sp>
      <p:sp>
        <p:nvSpPr>
          <p:cNvPr id="6" name="중복을 제거한 100곳 가정 명단에서 20곳 업무 면담, 5곳 ">
            <a:extLst xmlns:a="http://schemas.openxmlformats.org/drawingml/2006/main">
              <a:ext uri="{FF2B5EF4-FFF2-40B4-BE49-F238E27FC236}">
                <a16:creationId xmlns:a16="http://schemas.microsoft.com/office/drawing/2014/main" id="{856FF82E-B26A-49C2-9E30-A5144D1B2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중복을 제거한 100곳 가정 명단에서 20곳 업무 면담, 5곳 동의 실증. 한 가지 리포트·인계 과업으로 도입합니다.</a:t>
            </a:r>
          </a:p>
        </p:txBody>
      </p:sp>
      <p:sp>
        <p:nvSpPr>
          <p:cNvPr id="7" name="M4–6">
            <a:extLst xmlns:a="http://schemas.openxmlformats.org/drawingml/2006/main">
              <a:ext uri="{FF2B5EF4-FFF2-40B4-BE49-F238E27FC236}">
                <a16:creationId xmlns:a16="http://schemas.microsoft.com/office/drawing/2014/main" id="{1A91BB5E-B0A5-46D9-B5C8-136677CF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M4–6</a:t>
            </a:r>
          </a:p>
        </p:txBody>
      </p:sp>
      <p:sp>
        <p:nvSpPr>
          <p:cNvPr id="8" name="8주 실증 종료 후 계약·입금으로 전환합니다. 온보딩 체크리스트">
            <a:extLst xmlns:a="http://schemas.openxmlformats.org/drawingml/2006/main">
              <a:ext uri="{FF2B5EF4-FFF2-40B4-BE49-F238E27FC236}">
                <a16:creationId xmlns:a16="http://schemas.microsoft.com/office/drawing/2014/main" id="{5CE7064A-0020-4055-B65B-F7BAD5F4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8주 실증 종료 후 계약·입금으로 전환합니다. 온보딩 체크리스트·기관 책임자 교육과 주간 지원 시간을 기록합니다.</a:t>
            </a:r>
          </a:p>
        </p:txBody>
      </p:sp>
      <p:sp>
        <p:nvSpPr>
          <p:cNvPr id="9" name="M7–12">
            <a:extLst xmlns:a="http://schemas.openxmlformats.org/drawingml/2006/main">
              <a:ext uri="{FF2B5EF4-FFF2-40B4-BE49-F238E27FC236}">
                <a16:creationId xmlns:a16="http://schemas.microsoft.com/office/drawing/2014/main" id="{B5EBF5C4-5B22-4B95-ADBB-D0A21EA2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M7–12</a:t>
            </a:r>
          </a:p>
        </p:txBody>
      </p:sp>
      <p:sp>
        <p:nvSpPr>
          <p:cNvPr id="10" name="유료 기관 소개와 지역 협력으로 확대합니다. 월평균 순유료 수 ">
            <a:extLst xmlns:a="http://schemas.openxmlformats.org/drawingml/2006/main">
              <a:ext uri="{FF2B5EF4-FFF2-40B4-BE49-F238E27FC236}">
                <a16:creationId xmlns:a16="http://schemas.microsoft.com/office/drawing/2014/main" id="{B4871E9F-EFF8-4A08-89D1-95F7972A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유료 기관 소개와 지역 협력으로 확대합니다. 월평균 순유료 수 15곳까지 유지·이탈·지원비를 월별 보고합니다.</a:t>
            </a:r>
          </a:p>
        </p:txBody>
      </p:sp>
      <p:sp>
        <p:nvSpPr>
          <p:cNvPr id="11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07EA65A0-119D-49F1-9385-3D5A54BA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8468269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8D673219-58AA-47E0-A612-F461DCC3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D378DA0C-6BB5-4102-AFA5-206ECFAC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현재 증거와 실사 대상">
            <a:extLst xmlns:a="http://schemas.openxmlformats.org/drawingml/2006/main">
              <a:ext uri="{FF2B5EF4-FFF2-40B4-BE49-F238E27FC236}">
                <a16:creationId xmlns:a16="http://schemas.microsoft.com/office/drawing/2014/main" id="{B54D656E-F93E-427E-9F6D-33F5B002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현재 증거와 실사 대상</a:t>
            </a:r>
          </a:p>
        </p:txBody>
      </p:sp>
      <p:sp>
        <p:nvSpPr>
          <p:cNvPr id="4" name="제품의 공개 운영과 고객·매출의 증명 수준을 구분합니다.">
            <a:extLst xmlns:a="http://schemas.openxmlformats.org/drawingml/2006/main">
              <a:ext uri="{FF2B5EF4-FFF2-40B4-BE49-F238E27FC236}">
                <a16:creationId xmlns:a16="http://schemas.microsoft.com/office/drawing/2014/main" id="{E7E51324-C6B8-4ADF-A139-9AE71791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제품의 공개 운영과 고객·매출의 증명 수준을 구분합니다.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0E7E6-59E1-4200-AAC6-AD292F02EA9F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항목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가능한 근거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 전 확보할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역할·기록·리포트 공개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실고객 동의·핵심 과업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성과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고객·매출·유지율 미확인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계약·청구·입금·기간별 코호트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인력·권리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CTO 정해성 공개 프로필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재직·참여율·IP 양도·용역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개발·소프트웨어 검증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실기관·실이용자 수락·지원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공공 디렉터리·데모 계정·합성 데이터는 고객 실적에서 제외합니다">
            <a:extLst xmlns:a="http://schemas.openxmlformats.org/drawingml/2006/main">
              <a:ext uri="{FF2B5EF4-FFF2-40B4-BE49-F238E27FC236}">
                <a16:creationId xmlns:a16="http://schemas.microsoft.com/office/drawing/2014/main" id="{86CFF2E2-1161-4C0B-A7BF-7C7D27AB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공공 디렉터리·데모 계정·합성 데이터는 고객 실적에서 제외합니다. 비공개 자료를 확인하지 않은 상태입니다.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216B92D3-9EFA-4F53-AFB6-19857CC0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3154236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55FBEB6C-855C-4760-8B84-7CCBAD3B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5010AB6F-47C2-49CA-994C-D7030E0F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12개월 매출·현금 계획">
            <a:extLst xmlns:a="http://schemas.openxmlformats.org/drawingml/2006/main">
              <a:ext uri="{FF2B5EF4-FFF2-40B4-BE49-F238E27FC236}">
                <a16:creationId xmlns:a16="http://schemas.microsoft.com/office/drawing/2014/main" id="{1B4186AF-700F-42BF-8A12-6EA21040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매출·현금 계획</a:t>
            </a:r>
          </a:p>
        </p:txBody>
      </p:sp>
      <p:sp>
        <p:nvSpPr>
          <p:cNvPr id="4" name="단위: 만원. 모든 값은 가정이며 승인된 예산·매출 전망이 아닙">
            <a:extLst xmlns:a="http://schemas.openxmlformats.org/drawingml/2006/main">
              <a:ext uri="{FF2B5EF4-FFF2-40B4-BE49-F238E27FC236}">
                <a16:creationId xmlns:a16="http://schemas.microsoft.com/office/drawing/2014/main" id="{8CEBEA3D-6C84-4216-B81A-EA2A3B04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모든 값은 가정이며 승인된 예산·매출 전망이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86BA8-F5A8-4C91-B298-0754C5F61244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매출 / 현금 지출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기말 자금 / 월말 규모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0만원 / 5,400만원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14,400만원 / 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150만원 / 4,230만원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10,320만원 / 5곳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360만원 / 4,272만원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6,408만원 / 10곳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615만원 / 4,323만원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2,700만원 / 15곳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새 유료 고객군만 계산한 12개월 시나리오. 기존 매출·현금·부">
            <a:extLst xmlns:a="http://schemas.openxmlformats.org/drawingml/2006/main">
              <a:ext uri="{FF2B5EF4-FFF2-40B4-BE49-F238E27FC236}">
                <a16:creationId xmlns:a16="http://schemas.microsoft.com/office/drawing/2014/main" id="{2961A634-7F6A-4128-A12F-EC3AAB48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새 유료 고객군만 계산한 12개월 시나리오. 기존 매출·현금·부채는 미확인. VAT·법인세·금융비용 제외, 할인·이탈은 월평균 순유료 수에 반영하는 가정. 입금은 같은 달, 초기비는 M1. 총매출 1,125만원, 총지출 18,225만원, 순현금소진 17,100만원.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C7E34DBA-5567-47C1-AFC5-B9198626A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6898538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058F23BB-B423-4D21-9B23-4754CD16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9B837BC2-0C98-420F-90B8-E4095689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단위 경제성과 손익분기">
            <a:extLst xmlns:a="http://schemas.openxmlformats.org/drawingml/2006/main">
              <a:ext uri="{FF2B5EF4-FFF2-40B4-BE49-F238E27FC236}">
                <a16:creationId xmlns:a16="http://schemas.microsoft.com/office/drawing/2014/main" id="{0F2BE191-4E56-429C-8A29-204D7F2B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단위 경제성과 손익분기</a:t>
            </a:r>
          </a:p>
        </p:txBody>
      </p:sp>
      <p:sp>
        <p:nvSpPr>
          <p:cNvPr id="4" name="월 고정지출을 감당하려면 목표 고객 규모를 넘어선 확장이 필요합">
            <a:extLst xmlns:a="http://schemas.openxmlformats.org/drawingml/2006/main">
              <a:ext uri="{FF2B5EF4-FFF2-40B4-BE49-F238E27FC236}">
                <a16:creationId xmlns:a16="http://schemas.microsoft.com/office/drawing/2014/main" id="{3E4C671B-F5A8-43AE-A54E-41A4E14A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고정지출을 감당하려면 목표 고객 규모를 넘어선 확장이 필요합니다.</a:t>
            </a:r>
          </a:p>
        </p:txBody>
      </p:sp>
      <p:sp>
        <p:nvSpPr>
          <p:cNvPr id="5" name="단위 기여이익">
            <a:extLst xmlns:a="http://schemas.openxmlformats.org/drawingml/2006/main">
              <a:ext uri="{FF2B5EF4-FFF2-40B4-BE49-F238E27FC236}">
                <a16:creationId xmlns:a16="http://schemas.microsoft.com/office/drawing/2014/main" id="{7A4A44C5-7AB7-497F-9BE5-2827D831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단위 기여이익</a:t>
            </a:r>
          </a:p>
        </p:txBody>
      </p:sp>
      <p:sp>
        <p:nvSpPr>
          <p:cNvPr id="6" name="기관당 월 구독료 15만원 − 직접 변동원가 3만원 = 12만원">
            <a:extLst xmlns:a="http://schemas.openxmlformats.org/drawingml/2006/main">
              <a:ext uri="{FF2B5EF4-FFF2-40B4-BE49-F238E27FC236}">
                <a16:creationId xmlns:a16="http://schemas.microsoft.com/office/drawing/2014/main" id="{A8D2B4A0-5BC0-46C8-B849-8E2BAE65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기관당 월 구독료 15만원 − 직접 변동원가 3만원 = 12만원. 변동원가는 추가 사용량·외부 처리비 가정입니다.</a:t>
            </a:r>
          </a:p>
        </p:txBody>
      </p:sp>
      <p:sp>
        <p:nvSpPr>
          <p:cNvPr id="7" name="고객 획득">
            <a:extLst xmlns:a="http://schemas.openxmlformats.org/drawingml/2006/main">
              <a:ext uri="{FF2B5EF4-FFF2-40B4-BE49-F238E27FC236}">
                <a16:creationId xmlns:a16="http://schemas.microsoft.com/office/drawing/2014/main" id="{8FC78103-5FC1-4FAE-9742-BC0DE700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고객 획득</a:t>
            </a:r>
          </a:p>
        </p:txBody>
      </p:sp>
      <p:sp>
        <p:nvSpPr>
          <p:cNvPr id="8" name="신규 기관 획득비 상한 30만원 가정. 월 기여이익 기준 단순 ">
            <a:extLst xmlns:a="http://schemas.openxmlformats.org/drawingml/2006/main">
              <a:ext uri="{FF2B5EF4-FFF2-40B4-BE49-F238E27FC236}">
                <a16:creationId xmlns:a16="http://schemas.microsoft.com/office/drawing/2014/main" id="{E3643AF0-E3E7-44FF-BBD8-B2EFC68F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신규 기관 획득비 상한 30만원 가정. 월 기여이익 기준 단순 회수기간 2.5개월이며 유지율 실측이 필요합니다.</a:t>
            </a:r>
          </a:p>
        </p:txBody>
      </p:sp>
      <p:sp>
        <p:nvSpPr>
          <p:cNvPr id="9" name="손익분기">
            <a:extLst xmlns:a="http://schemas.openxmlformats.org/drawingml/2006/main">
              <a:ext uri="{FF2B5EF4-FFF2-40B4-BE49-F238E27FC236}">
                <a16:creationId xmlns:a16="http://schemas.microsoft.com/office/drawing/2014/main" id="{5690EE0E-9608-4906-9F29-945377A13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손익분기</a:t>
            </a:r>
          </a:p>
        </p:txBody>
      </p:sp>
      <p:sp>
        <p:nvSpPr>
          <p:cNvPr id="10" name="월 고정비 1,400만원 ÷ 단위 기여이익 = 117곳. M12">
            <a:extLst xmlns:a="http://schemas.openxmlformats.org/drawingml/2006/main">
              <a:ext uri="{FF2B5EF4-FFF2-40B4-BE49-F238E27FC236}">
                <a16:creationId xmlns:a16="http://schemas.microsoft.com/office/drawing/2014/main" id="{2EE96F2F-80A3-476A-A507-B10A1607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고정비 1,400만원 ÷ 단위 기여이익 = 117곳. M12 목표 15곳에서는 회사 전체 흑자에 도달하지 않습니다.</a:t>
            </a:r>
          </a:p>
        </p:txBody>
      </p:sp>
      <p:sp>
        <p:nvSpPr>
          <p:cNvPr id="11" name="고객획득비는 현장·영업 예산 내 집행 상한 가정으로 추가 이중 ">
            <a:extLst xmlns:a="http://schemas.openxmlformats.org/drawingml/2006/main">
              <a:ext uri="{FF2B5EF4-FFF2-40B4-BE49-F238E27FC236}">
                <a16:creationId xmlns:a16="http://schemas.microsoft.com/office/drawing/2014/main" id="{F278B060-AAA4-4FDF-B5D9-A0739772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고객획득비는 현장·영업 예산 내 집행 상한 가정으로 추가 이중 차감하지 않습니다. 실제 원가·해지·환불·현금 회수로 재산정합니다.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6D2EC4EF-A5FD-43C5-911C-EA9E5F94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7341153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8D8D8CCB-2E1B-4E0A-8970-7F559207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C03AECC6-A305-4565-9A3C-A527F873F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12개월 자금 사용 기준안">
            <a:extLst xmlns:a="http://schemas.openxmlformats.org/drawingml/2006/main">
              <a:ext uri="{FF2B5EF4-FFF2-40B4-BE49-F238E27FC236}">
                <a16:creationId xmlns:a16="http://schemas.microsoft.com/office/drawing/2014/main" id="{AA522956-A112-41F4-B6D6-3B96D0A3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자금 사용 기준안</a:t>
            </a:r>
          </a:p>
        </p:txBody>
      </p:sp>
      <p:sp>
        <p:nvSpPr>
          <p:cNvPr id="4" name="단위: 만원. 인건비는 채용·외주·기존 인력 배분을 검토하기 위">
            <a:extLst xmlns:a="http://schemas.openxmlformats.org/drawingml/2006/main">
              <a:ext uri="{FF2B5EF4-FFF2-40B4-BE49-F238E27FC236}">
                <a16:creationId xmlns:a16="http://schemas.microsoft.com/office/drawing/2014/main" id="{63234252-0ADF-4043-8C47-77FD64A2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인건비는 채용·외주·기존 인력 배분을 검토하기 위한 가정입니다.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8EA8F7-8750-4EBB-99CD-5870D41D4AB0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용도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산정식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12개월 예산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제품·운영 인력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2명 × 월 500만원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인프라·현장 도입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300만원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전문가·준법 검토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100만원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1,200만원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초기비·예비비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1,200만원 + 기준예산의 10%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합계 19,800만원. 인건비 가정에 고용 부대비용 포함. 변동">
            <a:extLst xmlns:a="http://schemas.openxmlformats.org/drawingml/2006/main">
              <a:ext uri="{FF2B5EF4-FFF2-40B4-BE49-F238E27FC236}">
                <a16:creationId xmlns:a16="http://schemas.microsoft.com/office/drawing/2014/main" id="{D7BD2D73-9692-4D21-9BAE-BC09803F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합계 19,800만원. 인건비 가정에 고용 부대비용 포함. 변동원가는 매출 시나리오에서 별도 차감합니다. 견적·고용 계약은 미확정.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5723BDAA-0E80-4220-99FD-775B25A7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8420662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F4DEF979-A409-4664-9374-BB25C4C9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920BEFE1-F178-435A-8149-67E42AA0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자금 규모와 생존 기간">
            <a:extLst xmlns:a="http://schemas.openxmlformats.org/drawingml/2006/main">
              <a:ext uri="{FF2B5EF4-FFF2-40B4-BE49-F238E27FC236}">
                <a16:creationId xmlns:a16="http://schemas.microsoft.com/office/drawing/2014/main" id="{0FE867B2-0BFC-40D5-8B2D-219EDDAA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자금 규모와 생존 기간</a:t>
            </a:r>
          </a:p>
        </p:txBody>
      </p:sp>
      <p:sp>
        <p:nvSpPr>
          <p:cNvPr id="4" name="매출 유입 없이도 12개월 검증을 수행하는 비용에서 역산합니다.">
            <a:extLst xmlns:a="http://schemas.openxmlformats.org/drawingml/2006/main">
              <a:ext uri="{FF2B5EF4-FFF2-40B4-BE49-F238E27FC236}">
                <a16:creationId xmlns:a16="http://schemas.microsoft.com/office/drawing/2014/main" id="{75F32DAF-9DD2-4872-8A00-8E935062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매출 유입 없이도 12개월 검증을 수행하는 비용에서 역산합니다.</a:t>
            </a:r>
          </a:p>
        </p:txBody>
      </p:sp>
      <p:sp>
        <p:nvSpPr>
          <p:cNvPr id="5" name="산정 근거">
            <a:extLst xmlns:a="http://schemas.openxmlformats.org/drawingml/2006/main">
              <a:ext uri="{FF2B5EF4-FFF2-40B4-BE49-F238E27FC236}">
                <a16:creationId xmlns:a16="http://schemas.microsoft.com/office/drawing/2014/main" id="{AF50FACF-1822-4D8F-8B56-80F8E9B8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산정 근거</a:t>
            </a:r>
          </a:p>
        </p:txBody>
      </p:sp>
      <p:sp>
        <p:nvSpPr>
          <p:cNvPr id="6" name="월 고정지출 1,400만원 × 12 + 초기비 1,200만원 +">
            <a:extLst xmlns:a="http://schemas.openxmlformats.org/drawingml/2006/main">
              <a:ext uri="{FF2B5EF4-FFF2-40B4-BE49-F238E27FC236}">
                <a16:creationId xmlns:a16="http://schemas.microsoft.com/office/drawing/2014/main" id="{1C538657-3128-4F11-A4A1-D4096BF5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 1,400만원 × 12 + 초기비 1,200만원 + 예비비 1,800만원 = 19,800만원.</a:t>
            </a:r>
          </a:p>
        </p:txBody>
      </p:sp>
      <p:sp>
        <p:nvSpPr>
          <p:cNvPr id="7" name="기준·지연">
            <a:extLst xmlns:a="http://schemas.openxmlformats.org/drawingml/2006/main">
              <a:ext uri="{FF2B5EF4-FFF2-40B4-BE49-F238E27FC236}">
                <a16:creationId xmlns:a16="http://schemas.microsoft.com/office/drawing/2014/main" id="{4AB050C1-A5B0-4EDA-AAD2-CAA19C6E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기준·지연</a:t>
            </a:r>
          </a:p>
        </p:txBody>
      </p:sp>
      <p:sp>
        <p:nvSpPr>
          <p:cNvPr id="8" name="무매출 가정의 자금 지속기간 13.3개월. 12개월 뒤 예비비 ">
            <a:extLst xmlns:a="http://schemas.openxmlformats.org/drawingml/2006/main">
              <a:ext uri="{FF2B5EF4-FFF2-40B4-BE49-F238E27FC236}">
                <a16:creationId xmlns:a16="http://schemas.microsoft.com/office/drawing/2014/main" id="{3514771D-F275-439B-B7DC-20B383D3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 가정의 자금 지속기간 13.3개월. 12개월 뒤 예비비 1,800만원를 남깁니다. 실제 보유현금은 실사로 대조합니다.</a:t>
            </a:r>
          </a:p>
        </p:txBody>
      </p:sp>
      <p:sp>
        <p:nvSpPr>
          <p:cNvPr id="9" name="비용 상승">
            <a:extLst xmlns:a="http://schemas.openxmlformats.org/drawingml/2006/main">
              <a:ext uri="{FF2B5EF4-FFF2-40B4-BE49-F238E27FC236}">
                <a16:creationId xmlns:a16="http://schemas.microsoft.com/office/drawing/2014/main" id="{13457F42-2BFB-4772-A644-AA7FDF26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비용 상승</a:t>
            </a:r>
          </a:p>
        </p:txBody>
      </p:sp>
      <p:sp>
        <p:nvSpPr>
          <p:cNvPr id="10" name="무매출·고정비 15% 상승 시 11.6개월, 12개월 부족액 7">
            <a:extLst xmlns:a="http://schemas.openxmlformats.org/drawingml/2006/main">
              <a:ext uri="{FF2B5EF4-FFF2-40B4-BE49-F238E27FC236}">
                <a16:creationId xmlns:a16="http://schemas.microsoft.com/office/drawing/2014/main" id="{73DBB685-0288-44BF-B8CD-3FA9EF57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무매출·고정비 15% 상승 시 11.6개월, 12개월 부족액 720만원. M6에 신규 지출·확장 범위를 재심의합니다.</a:t>
            </a:r>
          </a:p>
        </p:txBody>
      </p:sp>
      <p:sp>
        <p:nvSpPr>
          <p:cNvPr id="11" name="협의용 신규 자금 시나리오. 확정 투자 희망액·라운드 개시 공고">
            <a:extLst xmlns:a="http://schemas.openxmlformats.org/drawingml/2006/main">
              <a:ext uri="{FF2B5EF4-FFF2-40B4-BE49-F238E27FC236}">
                <a16:creationId xmlns:a16="http://schemas.microsoft.com/office/drawing/2014/main" id="{D91CF7BB-E187-4ECD-AE09-37DE6B34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협의용 신규 자금 시나리오. 확정 투자 희망액·라운드 개시 공고가 아닙니다. 기존 의무·채무·세금은 별도 반영 후 확정.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67610488-45A0-48BE-9803-FF1C207F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71349663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756E55B-ECF5-431F-A330-72AFD65F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07097F08-5735-40EA-ACC8-0F533A56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투자 후 검증 목표">
            <a:extLst xmlns:a="http://schemas.openxmlformats.org/drawingml/2006/main">
              <a:ext uri="{FF2B5EF4-FFF2-40B4-BE49-F238E27FC236}">
                <a16:creationId xmlns:a16="http://schemas.microsoft.com/office/drawing/2014/main" id="{86F4E0FD-F5FC-4F2B-AE82-012681C4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후 검증 목표</a:t>
            </a:r>
          </a:p>
        </p:txBody>
      </p:sp>
      <p:sp>
        <p:nvSpPr>
          <p:cNvPr id="4" name="착수 월 M1 기준 제안 목표. 성과 미달 시 다음 집행을 재검">
            <a:extLst xmlns:a="http://schemas.openxmlformats.org/drawingml/2006/main">
              <a:ext uri="{FF2B5EF4-FFF2-40B4-BE49-F238E27FC236}">
                <a16:creationId xmlns:a16="http://schemas.microsoft.com/office/drawing/2014/main" id="{41850F50-0950-4FC1-902D-7FFFAE74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착수 월 M1 기준 제안 목표. 성과 미달 시 다음 집행을 재검토합니다.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56655-01A2-40BF-9B3B-D66FBD1B23FD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기간·책임 역할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목표·분모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진행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 / 도입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적격 면담 20곳, 실증 동의 5곳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5곳 중 4곳 핵심 과업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 / 제품·사업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평균 유료 5곳, 4주 사용 70%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동의 실증 참여자 기준 측정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 / 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평균 유료 10곳, 90일 유지 80%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전환 코호트·입금 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 / 사업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평균 유료 15곳, 시간 20% 감소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같은 과업·기준선 짝 비교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목표이며 현재 성과가 아닙니다. 실증 대상 선정 편향·탈락을 보">
            <a:extLst xmlns:a="http://schemas.openxmlformats.org/drawingml/2006/main">
              <a:ext uri="{FF2B5EF4-FFF2-40B4-BE49-F238E27FC236}">
                <a16:creationId xmlns:a16="http://schemas.microsoft.com/office/drawing/2014/main" id="{922DA259-35DF-4983-9548-1913DFD9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목표이며 현재 성과가 아닙니다. 실증 대상 선정 편향·탈락을 보고하고 치료 효과로 해석하지 않습니다. M6 유료 3곳 미만이면 확장 예산을 동결합니다.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F1880555-CB06-4FE9-AADE-C8E29492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0700329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AEE5DF87-D2E9-4FE6-A9D9-7407E3985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3EED6A50-AD39-4DBC-ACBC-596663D9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실행 조직과 채용 계획">
            <a:extLst xmlns:a="http://schemas.openxmlformats.org/drawingml/2006/main">
              <a:ext uri="{FF2B5EF4-FFF2-40B4-BE49-F238E27FC236}">
                <a16:creationId xmlns:a16="http://schemas.microsoft.com/office/drawing/2014/main" id="{1DC511D7-31DA-4203-B3C1-1E4ECEFF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실행 조직과 채용 계획</a:t>
            </a:r>
          </a:p>
        </p:txBody>
      </p:sp>
      <p:sp>
        <p:nvSpPr>
          <p:cNvPr id="4" name="확인된 기술 리더십과 투자 후 확보할 역할을 나눕니다.">
            <a:extLst xmlns:a="http://schemas.openxmlformats.org/drawingml/2006/main">
              <a:ext uri="{FF2B5EF4-FFF2-40B4-BE49-F238E27FC236}">
                <a16:creationId xmlns:a16="http://schemas.microsoft.com/office/drawing/2014/main" id="{22DBDBB4-F920-4705-B374-451FC2C9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확인된 기술 리더십과 투자 후 확보할 역할을 나눕니다.</a:t>
            </a:r>
          </a:p>
        </p:txBody>
      </p:sp>
      <p:sp>
        <p:nvSpPr>
          <p:cNvPr id="5" name="기술 책임">
            <a:extLst xmlns:a="http://schemas.openxmlformats.org/drawingml/2006/main">
              <a:ext uri="{FF2B5EF4-FFF2-40B4-BE49-F238E27FC236}">
                <a16:creationId xmlns:a16="http://schemas.microsoft.com/office/drawing/2014/main" id="{A88C3F7A-ABAA-433D-B3D2-22C4823D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기술 책임</a:t>
            </a:r>
          </a:p>
        </p:txBody>
      </p:sp>
      <p:sp>
        <p:nvSpPr>
          <p:cNvPr id="6" name="CTO 정해성의 공개 제품·연구 이력을 확인할 수 있습니다. 재">
            <a:extLst xmlns:a="http://schemas.openxmlformats.org/drawingml/2006/main">
              <a:ext uri="{FF2B5EF4-FFF2-40B4-BE49-F238E27FC236}">
                <a16:creationId xmlns:a16="http://schemas.microsoft.com/office/drawing/2014/main" id="{0177717D-8CAE-4304-8A84-64EFB761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CTO 정해성의 공개 제품·연구 이력을 확인할 수 있습니다. 재직·주당 참여시간과 기존 인력 구성은 실사 자료로 확인합니다.</a:t>
            </a:r>
          </a:p>
        </p:txBody>
      </p:sp>
      <p:sp>
        <p:nvSpPr>
          <p:cNvPr id="7" name="전담 역할">
            <a:extLst xmlns:a="http://schemas.openxmlformats.org/drawingml/2006/main">
              <a:ext uri="{FF2B5EF4-FFF2-40B4-BE49-F238E27FC236}">
                <a16:creationId xmlns:a16="http://schemas.microsoft.com/office/drawing/2014/main" id="{A9E0AA9B-C2EA-4E1A-9FD8-30CF8D5A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전담 역할</a:t>
            </a:r>
          </a:p>
        </p:txBody>
      </p:sp>
      <p:sp>
        <p:nvSpPr>
          <p:cNvPr id="8" name="2명 상당의 배정 예산 가정. 제품·기술 1명과 고객 도입·운영">
            <a:extLst xmlns:a="http://schemas.openxmlformats.org/drawingml/2006/main">
              <a:ext uri="{FF2B5EF4-FFF2-40B4-BE49-F238E27FC236}">
                <a16:creationId xmlns:a16="http://schemas.microsoft.com/office/drawing/2014/main" id="{93EC588F-FEAB-463B-9DC0-31EC9F8F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2명 상당의 배정 예산 가정. 제품·기술 1명과 고객 도입·운영 1명을 확보하며 기존 인력 포함 여부를 계약 전 정합니다.</a:t>
            </a:r>
          </a:p>
        </p:txBody>
      </p:sp>
      <p:sp>
        <p:nvSpPr>
          <p:cNvPr id="9" name="전문 검토">
            <a:extLst xmlns:a="http://schemas.openxmlformats.org/drawingml/2006/main">
              <a:ext uri="{FF2B5EF4-FFF2-40B4-BE49-F238E27FC236}">
                <a16:creationId xmlns:a16="http://schemas.microsoft.com/office/drawing/2014/main" id="{6F0DFCC8-0ED7-4C9A-BEC0-E47E165F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전문 검토</a:t>
            </a:r>
          </a:p>
        </p:txBody>
      </p:sp>
      <p:sp>
        <p:nvSpPr>
          <p:cNvPr id="10" name="현장 전문가의 내용·사용성 검토와 개인정보·보안 자문을 외부 전">
            <a:extLst xmlns:a="http://schemas.openxmlformats.org/drawingml/2006/main">
              <a:ext uri="{FF2B5EF4-FFF2-40B4-BE49-F238E27FC236}">
                <a16:creationId xmlns:a16="http://schemas.microsoft.com/office/drawing/2014/main" id="{45999F14-C879-4A6C-BD58-0B51F9A4B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현장 전문가의 내용·사용성 검토와 개인정보·보안 자문을 외부 전문 계약으로 확보합니다.</a:t>
            </a:r>
          </a:p>
        </p:txBody>
      </p:sp>
      <p:sp>
        <p:nvSpPr>
          <p:cNvPr id="11" name="이름이 공개되지 않은 구성원·자문·채용 인원을 현재 재직자로 표">
            <a:extLst xmlns:a="http://schemas.openxmlformats.org/drawingml/2006/main">
              <a:ext uri="{FF2B5EF4-FFF2-40B4-BE49-F238E27FC236}">
                <a16:creationId xmlns:a16="http://schemas.microsoft.com/office/drawing/2014/main" id="{608A6AA1-3E02-4C50-BDFF-A88FEE490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이름이 공개되지 않은 구성원·자문·채용 인원을 현재 재직자로 표시하지 않습니다. 책임자 배정은 실행 착수 전 완료합니다.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CA7049B5-9D65-4755-9B69-41D12EC7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80049917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2E43E06B-EC3B-4B46-969C-9439A397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A082F2FD-661A-455E-A1DF-EDFECE10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투자 주체와 권리 범위">
            <a:extLst xmlns:a="http://schemas.openxmlformats.org/drawingml/2006/main">
              <a:ext uri="{FF2B5EF4-FFF2-40B4-BE49-F238E27FC236}">
                <a16:creationId xmlns:a16="http://schemas.microsoft.com/office/drawing/2014/main" id="{1E9200B0-123D-4FED-9A83-4717DE59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주체와 권리 범위</a:t>
            </a:r>
          </a:p>
        </p:txBody>
      </p:sp>
      <p:sp>
        <p:nvSpPr>
          <p:cNvPr id="4" name="제품별 사업 제안과 실제 주식·권리의 발행 주체를 분명히 합니다">
            <a:extLst xmlns:a="http://schemas.openxmlformats.org/drawingml/2006/main">
              <a:ext uri="{FF2B5EF4-FFF2-40B4-BE49-F238E27FC236}">
                <a16:creationId xmlns:a16="http://schemas.microsoft.com/office/drawing/2014/main" id="{EDF419D6-C880-456B-824E-8259019C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제품별 사업 제안과 실제 주식·권리의 발행 주체를 분명히 합니다.</a:t>
            </a:r>
          </a:p>
        </p:txBody>
      </p:sp>
      <p:sp>
        <p:nvSpPr>
          <p:cNvPr id="5" name="투자 대상">
            <a:extLst xmlns:a="http://schemas.openxmlformats.org/drawingml/2006/main">
              <a:ext uri="{FF2B5EF4-FFF2-40B4-BE49-F238E27FC236}">
                <a16:creationId xmlns:a16="http://schemas.microsoft.com/office/drawing/2014/main" id="{4F1D2021-9E78-4BE4-B52C-3267553B6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투자 대상</a:t>
            </a:r>
          </a:p>
        </p:txBody>
      </p:sp>
      <p:sp>
        <p:nvSpPr>
          <p:cNvPr id="6" name="현재 공개 사업 구조상 DAL 산하 제품입니다. 주식 발행 법인">
            <a:extLst xmlns:a="http://schemas.openxmlformats.org/drawingml/2006/main">
              <a:ext uri="{FF2B5EF4-FFF2-40B4-BE49-F238E27FC236}">
                <a16:creationId xmlns:a16="http://schemas.microsoft.com/office/drawing/2014/main" id="{45D2C763-96B4-4AA8-8B03-694AB9D4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공개 사업 구조상 DAL 산하 제품입니다. 주식 발행 법인명·등기·주주명부·기존 약정은 투자 계약 전에 확인합니다.</a:t>
            </a:r>
          </a:p>
        </p:txBody>
      </p:sp>
      <p:sp>
        <p:nvSpPr>
          <p:cNvPr id="7" name="자산과 계약">
            <a:extLst xmlns:a="http://schemas.openxmlformats.org/drawingml/2006/main">
              <a:ext uri="{FF2B5EF4-FFF2-40B4-BE49-F238E27FC236}">
                <a16:creationId xmlns:a16="http://schemas.microsoft.com/office/drawing/2014/main" id="{0F9F95F6-70EB-405B-B0E4-DC39555C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자산과 계약</a:t>
            </a:r>
          </a:p>
        </p:txBody>
      </p:sp>
      <p:sp>
        <p:nvSpPr>
          <p:cNvPr id="8" name="코드·상표·콘텐츠·데이터의 권리와 인력 IP 양도, 오픈소스 의">
            <a:extLst xmlns:a="http://schemas.openxmlformats.org/drawingml/2006/main">
              <a:ext uri="{FF2B5EF4-FFF2-40B4-BE49-F238E27FC236}">
                <a16:creationId xmlns:a16="http://schemas.microsoft.com/office/drawing/2014/main" id="{2AE9FF4A-69BE-4A81-B9DB-E0B95B21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코드·상표·콘텐츠·데이터의 권리와 인력 IP 양도, 오픈소스 의무, 외부 AI 계약을 자산별로 대조합니다.</a:t>
            </a:r>
          </a:p>
        </p:txBody>
      </p:sp>
      <p:sp>
        <p:nvSpPr>
          <p:cNvPr id="9" name="분리·중복">
            <a:extLst xmlns:a="http://schemas.openxmlformats.org/drawingml/2006/main">
              <a:ext uri="{FF2B5EF4-FFF2-40B4-BE49-F238E27FC236}">
                <a16:creationId xmlns:a16="http://schemas.microsoft.com/office/drawing/2014/main" id="{D3537A03-36D3-42AB-9BFC-9C52D45C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분리·중복</a:t>
            </a:r>
          </a:p>
        </p:txBody>
      </p:sp>
      <p:sp>
        <p:nvSpPr>
          <p:cNvPr id="10" name="자람이 분사는 검토 가능성입니다. 독립 법인의 설립·지분·플랫폼">
            <a:extLst xmlns:a="http://schemas.openxmlformats.org/drawingml/2006/main">
              <a:ext uri="{FF2B5EF4-FFF2-40B4-BE49-F238E27FC236}">
                <a16:creationId xmlns:a16="http://schemas.microsoft.com/office/drawing/2014/main" id="{A7832B72-76D7-40F9-8AA2-CEE2DCBE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자람이 분사는 검토 가능성입니다. 독립 법인의 설립·지분·플랫폼 라이선스가 확정된 것으로 제시하지 않습니다.</a:t>
            </a:r>
          </a:p>
        </p:txBody>
      </p:sp>
      <p:sp>
        <p:nvSpPr>
          <p:cNvPr id="11" name="Noah AI Labs는 별도 운영 법인입니다. 그 매출·고객·">
            <a:extLst xmlns:a="http://schemas.openxmlformats.org/drawingml/2006/main">
              <a:ext uri="{FF2B5EF4-FFF2-40B4-BE49-F238E27FC236}">
                <a16:creationId xmlns:a16="http://schemas.microsoft.com/office/drawing/2014/main" id="{7FAEE7AD-DE72-419C-917E-9BF0DB19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Noah AI Labs는 별도 운영 법인입니다. 그 매출·고객·IP를 본 투자 대상에 자동 포함하지 않습니다.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3DD5A108-0668-4CE5-A3C0-6C97DE89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0979533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1B3646BC-3AB8-49E0-B759-82DDE6E6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C1A364CE-3211-454B-9AF8-E4AD9BE6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18</a:t>
            </a:r>
          </a:p>
        </p:txBody>
      </p:sp>
      <p:sp>
        <p:nvSpPr>
          <p:cNvPr id="3" name="주요 위험과 집행 조건">
            <a:extLst xmlns:a="http://schemas.openxmlformats.org/drawingml/2006/main">
              <a:ext uri="{FF2B5EF4-FFF2-40B4-BE49-F238E27FC236}">
                <a16:creationId xmlns:a16="http://schemas.microsoft.com/office/drawing/2014/main" id="{599F43C9-DABA-49A4-9ED0-B0E838C4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주요 위험과 집행 조건</a:t>
            </a:r>
          </a:p>
        </p:txBody>
      </p:sp>
      <p:sp>
        <p:nvSpPr>
          <p:cNvPr id="4" name="현장 수락을 확보한 뒤 확대 비용을 집행합니다.">
            <a:extLst xmlns:a="http://schemas.openxmlformats.org/drawingml/2006/main">
              <a:ext uri="{FF2B5EF4-FFF2-40B4-BE49-F238E27FC236}">
                <a16:creationId xmlns:a16="http://schemas.microsoft.com/office/drawing/2014/main" id="{DD13B4AF-74B5-44B0-A41A-16F50F75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현장 수락을 확보한 뒤 확대 비용을 집행합니다.</a:t>
            </a:r>
          </a:p>
        </p:txBody>
      </p:sp>
      <p:sp>
        <p:nvSpPr>
          <p:cNvPr id="5" name="도입·참여">
            <a:extLst xmlns:a="http://schemas.openxmlformats.org/drawingml/2006/main">
              <a:ext uri="{FF2B5EF4-FFF2-40B4-BE49-F238E27FC236}">
                <a16:creationId xmlns:a16="http://schemas.microsoft.com/office/drawing/2014/main" id="{D255D4D2-471B-423C-A876-12846B0B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도입·참여</a:t>
            </a:r>
          </a:p>
        </p:txBody>
      </p:sp>
      <p:sp>
        <p:nvSpPr>
          <p:cNvPr id="6" name="기록 부담 증가와 기관별 업무 차이가 위험입니다. 수락률·기록 ">
            <a:extLst xmlns:a="http://schemas.openxmlformats.org/drawingml/2006/main">
              <a:ext uri="{FF2B5EF4-FFF2-40B4-BE49-F238E27FC236}">
                <a16:creationId xmlns:a16="http://schemas.microsoft.com/office/drawing/2014/main" id="{7D3255E7-44A4-4290-A7F5-3EA1C206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기록 부담 증가와 기관별 업무 차이가 위험입니다. 수락률·기록 시간·4주 사용을 측정하고 미달 기관의 도입 원인을 수정합니다.</a:t>
            </a:r>
          </a:p>
        </p:txBody>
      </p:sp>
      <p:sp>
        <p:nvSpPr>
          <p:cNvPr id="7" name="권한·의료">
            <a:extLst xmlns:a="http://schemas.openxmlformats.org/drawingml/2006/main">
              <a:ext uri="{FF2B5EF4-FFF2-40B4-BE49-F238E27FC236}">
                <a16:creationId xmlns:a16="http://schemas.microsoft.com/office/drawing/2014/main" id="{10A37802-E464-46E2-97B0-FCF6F694B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권한·의료</a:t>
            </a:r>
          </a:p>
        </p:txBody>
      </p:sp>
      <p:sp>
        <p:nvSpPr>
          <p:cNvPr id="8" name="동의 오류·과잉 공유·AI 초안 오해를 방지해야 합니다. 권한 ">
            <a:extLst xmlns:a="http://schemas.openxmlformats.org/drawingml/2006/main">
              <a:ext uri="{FF2B5EF4-FFF2-40B4-BE49-F238E27FC236}">
                <a16:creationId xmlns:a16="http://schemas.microsoft.com/office/drawing/2014/main" id="{438AAE50-D8D3-409F-8E4E-B676DBB5F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동의 오류·과잉 공유·AI 초안 오해를 방지해야 합니다. 권한 회귀 검사와 전문가 확인을 유지하며 진단·처방을 자동 확정하지 않습니다.</a:t>
            </a:r>
          </a:p>
        </p:txBody>
      </p:sp>
      <p:sp>
        <p:nvSpPr>
          <p:cNvPr id="9" name="자금·실행">
            <a:extLst xmlns:a="http://schemas.openxmlformats.org/drawingml/2006/main">
              <a:ext uri="{FF2B5EF4-FFF2-40B4-BE49-F238E27FC236}">
                <a16:creationId xmlns:a16="http://schemas.microsoft.com/office/drawing/2014/main" id="{702AA2B3-0CC6-44AE-9F1A-9B8FD805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자금·실행</a:t>
            </a:r>
          </a:p>
        </p:txBody>
      </p:sp>
      <p:sp>
        <p:nvSpPr>
          <p:cNvPr id="10" name="현재 유료 실적·팀 참여율은 추가 확인 대상입니다. M6 유료 ">
            <a:extLst xmlns:a="http://schemas.openxmlformats.org/drawingml/2006/main">
              <a:ext uri="{FF2B5EF4-FFF2-40B4-BE49-F238E27FC236}">
                <a16:creationId xmlns:a16="http://schemas.microsoft.com/office/drawing/2014/main" id="{3FC4D48A-D6C4-41D2-8E9E-169EA85A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유료 실적·팀 참여율은 추가 확인 대상입니다. M6 유료 3곳 미만 또는 예산 초과 시 확대·채용을 재심의합니다.</a:t>
            </a:r>
          </a:p>
        </p:txBody>
      </p:sp>
      <p:sp>
        <p:nvSpPr>
          <p:cNvPr id="11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3E8E0928-A9D7-47A6-84AC-5212D68D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5712311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EF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4E7D638-730B-40C3-86C8-C30960DD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19">
            <a:extLst xmlns:a="http://schemas.openxmlformats.org/drawingml/2006/main">
              <a:ext uri="{FF2B5EF4-FFF2-40B4-BE49-F238E27FC236}">
                <a16:creationId xmlns:a16="http://schemas.microsoft.com/office/drawing/2014/main" id="{150A18F1-2061-4A61-94FB-133AC6D3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17634F"/>
                </a:solidFill>
                <a:latin typeface="NanumSquare"/>
                <a:ea typeface="NanumSquare"/>
                <a:cs typeface="NanumSquare"/>
              </a:rPr>
              <a:t>19</a:t>
            </a:r>
          </a:p>
        </p:txBody>
      </p:sp>
      <p:sp>
        <p:nvSpPr>
          <p:cNvPr id="3" name="투자 협의와 데이터룸">
            <a:extLst xmlns:a="http://schemas.openxmlformats.org/drawingml/2006/main">
              <a:ext uri="{FF2B5EF4-FFF2-40B4-BE49-F238E27FC236}">
                <a16:creationId xmlns:a16="http://schemas.microsoft.com/office/drawing/2014/main" id="{25D32BA9-68F1-4F51-A43D-1D7EF34D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협의와 데이터룸</a:t>
            </a:r>
          </a:p>
        </p:txBody>
      </p:sp>
      <p:sp>
        <p:nvSpPr>
          <p:cNvPr id="4" name="투자 미팅 이후 확인할 자료와 거래 절차를 제안합니다.">
            <a:extLst xmlns:a="http://schemas.openxmlformats.org/drawingml/2006/main">
              <a:ext uri="{FF2B5EF4-FFF2-40B4-BE49-F238E27FC236}">
                <a16:creationId xmlns:a16="http://schemas.microsoft.com/office/drawing/2014/main" id="{498E728F-6EF9-432E-AA0F-FD4A4CB8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투자 미팅 이후 확인할 자료와 거래 절차를 제안합니다.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DEBAB6-AFE0-43DF-8D7E-FF5CC3D31B8B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자료 묶음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필수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단계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02C28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법인·지분·IP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등기·주주명부·기존 약정·IP 귀속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 제안 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고객·재무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계약·청구·입금·비용·현금·채무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재무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제품·데이터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수락·동의·보안·복구·공급사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634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조건·권한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투자수단·가치·보고·의사결정권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실사 후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EFF6F0"/>
                    </a:solidFill>
                  </a:tcPr>
                </a:tc>
              </a:tr>
            </a:tbl>
          </a:graphicData>
        </a:graphic>
      </p:graphicFrame>
      <p:sp>
        <p:nvSpPr>
          <p:cNvPr id="6" name="금액·기업가치·지분율·전환조건은 미확정. 이 문서는 비구속 협의">
            <a:extLst xmlns:a="http://schemas.openxmlformats.org/drawingml/2006/main">
              <a:ext uri="{FF2B5EF4-FFF2-40B4-BE49-F238E27FC236}">
                <a16:creationId xmlns:a16="http://schemas.microsoft.com/office/drawing/2014/main" id="{F5403110-0B1E-43CD-A7FA-5799204F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금액·기업가치·지분율·전환조건은 미확정. 이 문서는 비구속 협의 자료이며 투자 확약·법률 검토 완료를 뜻하지 않습니다.</a:t>
            </a:r>
          </a:p>
        </p:txBody>
      </p:sp>
      <p:sp>
        <p:nvSpPr>
          <p:cNvPr id="7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E26E222B-D577-4BA2-818E-625FE9E0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406766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2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JARAM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9542F53B-3DFE-4FF1-B779-92613829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JARAME / INVESTMENT PROPOSAL</a:t>
            </a:r>
          </a:p>
        </p:txBody>
      </p:sp>
      <p:sp>
        <p:nvSpPr>
          <p:cNvPr id="2" name="20">
            <a:extLst xmlns:a="http://schemas.openxmlformats.org/drawingml/2006/main">
              <a:ext uri="{FF2B5EF4-FFF2-40B4-BE49-F238E27FC236}">
                <a16:creationId xmlns:a16="http://schemas.microsoft.com/office/drawing/2014/main" id="{70740B81-8E20-4FA1-9DEB-C30F3160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20</a:t>
            </a:r>
          </a:p>
        </p:txBody>
      </p:sp>
      <p:sp>
        <p:nvSpPr>
          <p:cNvPr id="3" name="다음 투자 미팅">
            <a:extLst xmlns:a="http://schemas.openxmlformats.org/drawingml/2006/main">
              <a:ext uri="{FF2B5EF4-FFF2-40B4-BE49-F238E27FC236}">
                <a16:creationId xmlns:a16="http://schemas.microsoft.com/office/drawing/2014/main" id="{8A3A4902-68B4-4C01-B0C4-D327D6E8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다음 투자 미팅</a:t>
            </a:r>
          </a:p>
        </p:txBody>
      </p:sp>
      <p:sp>
        <p:nvSpPr>
          <p:cNvPr id="4" name="사업의 핵심 가정과 실사 범위를 함께 확정합니다.">
            <a:extLst xmlns:a="http://schemas.openxmlformats.org/drawingml/2006/main">
              <a:ext uri="{FF2B5EF4-FFF2-40B4-BE49-F238E27FC236}">
                <a16:creationId xmlns:a16="http://schemas.microsoft.com/office/drawing/2014/main" id="{22C8414B-5BBC-4AF6-98C4-A818484C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사업의 핵심 가정과 실사 범위를 함께 확정합니다.</a:t>
            </a:r>
          </a:p>
        </p:txBody>
      </p:sp>
      <p:sp>
        <p:nvSpPr>
          <p:cNvPr id="5" name="사전 검토">
            <a:extLst xmlns:a="http://schemas.openxmlformats.org/drawingml/2006/main">
              <a:ext uri="{FF2B5EF4-FFF2-40B4-BE49-F238E27FC236}">
                <a16:creationId xmlns:a16="http://schemas.microsoft.com/office/drawing/2014/main" id="{01E84F98-9EDA-439E-AFBB-4741A1D9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사전 검토</a:t>
            </a:r>
          </a:p>
        </p:txBody>
      </p:sp>
      <p:sp>
        <p:nvSpPr>
          <p:cNvPr id="6" name="공개 투자제안서·기존 IR·재무 가정 파일을 확인한 뒤 초기 고">
            <a:extLst xmlns:a="http://schemas.openxmlformats.org/drawingml/2006/main">
              <a:ext uri="{FF2B5EF4-FFF2-40B4-BE49-F238E27FC236}">
                <a16:creationId xmlns:a16="http://schemas.microsoft.com/office/drawing/2014/main" id="{3FFD219F-0600-40E9-BB5F-1B28B9E8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투자제안서·기존 IR·재무 가정 파일을 확인한 뒤 초기 고객군과 검증 목표를 논의합니다.</a:t>
            </a:r>
          </a:p>
        </p:txBody>
      </p:sp>
      <p:sp>
        <p:nvSpPr>
          <p:cNvPr id="7" name="미팅 의제">
            <a:extLst xmlns:a="http://schemas.openxmlformats.org/drawingml/2006/main">
              <a:ext uri="{FF2B5EF4-FFF2-40B4-BE49-F238E27FC236}">
                <a16:creationId xmlns:a16="http://schemas.microsoft.com/office/drawing/2014/main" id="{1F05303E-4A3E-48CD-A195-954151B7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미팅 의제</a:t>
            </a:r>
          </a:p>
        </p:txBody>
      </p:sp>
      <p:sp>
        <p:nvSpPr>
          <p:cNvPr id="8" name="실고객 증빙, 12개월 비용 견적, 실행 책임자, 법인·IP 범">
            <a:extLst xmlns:a="http://schemas.openxmlformats.org/drawingml/2006/main">
              <a:ext uri="{FF2B5EF4-FFF2-40B4-BE49-F238E27FC236}">
                <a16:creationId xmlns:a16="http://schemas.microsoft.com/office/drawing/2014/main" id="{19C45F4B-D84D-4048-B792-315586DF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실고객 증빙, 12개월 비용 견적, 실행 책임자, 법인·IP 범위를 확인하고 단계별 투자 조건을 협의합니다.</a:t>
            </a:r>
          </a:p>
        </p:txBody>
      </p:sp>
      <p:sp>
        <p:nvSpPr>
          <p:cNvPr id="9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7810280A-4B5D-4650-8436-196BBD1A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10" name="발달지원 기관의 실증·도입 책임자와 초기 사업화 투자 파트너를 ">
            <a:extLst xmlns:a="http://schemas.openxmlformats.org/drawingml/2006/main">
              <a:ext uri="{FF2B5EF4-FFF2-40B4-BE49-F238E27FC236}">
                <a16:creationId xmlns:a16="http://schemas.microsoft.com/office/drawing/2014/main" id="{33724E97-030A-4E38-BF62-933B2254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발달지원 기관의 실증·도입 책임자와 초기 사업화 투자 파트너를 찾습니다.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15B7A115-013A-49F5-9122-54A2E8844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jarame.or.kr  공개 협의안">
            <a:extLst xmlns:a="http://schemas.openxmlformats.org/drawingml/2006/main">
              <a:ext uri="{FF2B5EF4-FFF2-40B4-BE49-F238E27FC236}">
                <a16:creationId xmlns:a16="http://schemas.microsoft.com/office/drawing/2014/main" id="{9F381472-C17C-467C-9D45-C962AC62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2026-10-15 기준  jarame.or.kr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4504895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2026-10-14T16:13:24.7540000Z</dcterms:created>
  <dcterms:modified xsi:type="dcterms:W3CDTF">2026-10-14T16:13:24.7540000Z</dcterms:modified>
</coreProperties>
</file>