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e94c631ef34db5" /><Relationship Type="http://schemas.openxmlformats.org/officeDocument/2006/relationships/extended-properties" Target="/docProps/app.xml" Id="R2266f96022804379" /><Relationship Type="http://schemas.openxmlformats.org/officeDocument/2006/relationships/officeDocument" Target="/ppt/presentation.xml" Id="R9f0346ef7e1844f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0868c40cbbe43fc"/>
  </p:sldMasterIdLst>
  <p:notesMasterIdLst>
    <p:notesMasterId xmlns:r="http://schemas.openxmlformats.org/officeDocument/2006/relationships" r:id="Rf038a9dea0b94eeb"/>
  </p:notesMasterIdLst>
  <p:sldIdLst>
    <p:sldId xmlns:r="http://schemas.openxmlformats.org/officeDocument/2006/relationships" id="256" r:id="Reb1c16c88e1240d5"/>
    <p:sldId xmlns:r="http://schemas.openxmlformats.org/officeDocument/2006/relationships" id="257" r:id="R3a82821de4b74376"/>
    <p:sldId xmlns:r="http://schemas.openxmlformats.org/officeDocument/2006/relationships" id="258" r:id="Rb10fc542144c4e7f"/>
    <p:sldId xmlns:r="http://schemas.openxmlformats.org/officeDocument/2006/relationships" id="259" r:id="Rff5f0608d7164992"/>
    <p:sldId xmlns:r="http://schemas.openxmlformats.org/officeDocument/2006/relationships" id="260" r:id="Rbe857d3319b64275"/>
    <p:sldId xmlns:r="http://schemas.openxmlformats.org/officeDocument/2006/relationships" id="261" r:id="Ra4a34734bc40434e"/>
    <p:sldId xmlns:r="http://schemas.openxmlformats.org/officeDocument/2006/relationships" id="262" r:id="R785ebf91899b4055"/>
    <p:sldId xmlns:r="http://schemas.openxmlformats.org/officeDocument/2006/relationships" id="263" r:id="R39d26ddb19634bd1"/>
    <p:sldId xmlns:r="http://schemas.openxmlformats.org/officeDocument/2006/relationships" id="264" r:id="Raeb92d1b1d8c4d89"/>
    <p:sldId xmlns:r="http://schemas.openxmlformats.org/officeDocument/2006/relationships" id="265" r:id="R58460b5e6f8b46c3"/>
    <p:sldId xmlns:r="http://schemas.openxmlformats.org/officeDocument/2006/relationships" id="266" r:id="R51f01abc8a8748dc"/>
    <p:sldId xmlns:r="http://schemas.openxmlformats.org/officeDocument/2006/relationships" id="267" r:id="R24d04a9133a74fd8"/>
    <p:sldId xmlns:r="http://schemas.openxmlformats.org/officeDocument/2006/relationships" id="268" r:id="Rf1e7c63839de4f58"/>
    <p:sldId xmlns:r="http://schemas.openxmlformats.org/officeDocument/2006/relationships" id="269" r:id="R756d851805be4786"/>
    <p:sldId xmlns:r="http://schemas.openxmlformats.org/officeDocument/2006/relationships" id="270" r:id="R611eb4559ceb43c9"/>
    <p:sldId xmlns:r="http://schemas.openxmlformats.org/officeDocument/2006/relationships" id="271" r:id="R65fca36ac4a34723"/>
    <p:sldId xmlns:r="http://schemas.openxmlformats.org/officeDocument/2006/relationships" id="272" r:id="R0fa8d53bd6dd413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a97fb192ada49ca" /><Relationship Type="http://schemas.openxmlformats.org/officeDocument/2006/relationships/slideMaster" Target="/ppt/slideMasters/slideMaster1.xml" Id="R80868c40cbbe43fc" /><Relationship Type="http://schemas.openxmlformats.org/officeDocument/2006/relationships/notesMaster" Target="/ppt/notesMasters/notesMaster1.xml" Id="Rf038a9dea0b94eeb" /><Relationship Type="http://schemas.openxmlformats.org/officeDocument/2006/relationships/presProps" Target="/ppt/presProps.xml" Id="Reddd48ba5bcc4e33" /><Relationship Type="http://schemas.openxmlformats.org/officeDocument/2006/relationships/tableStyles" Target="/ppt/tableStyles.xml" Id="R3a2cfd6427cf4483" /><Relationship Type="http://schemas.openxmlformats.org/officeDocument/2006/relationships/slide" Target="/ppt/slides/slide1.xml" Id="Reb1c16c88e1240d5" /><Relationship Type="http://schemas.openxmlformats.org/officeDocument/2006/relationships/slide" Target="/ppt/slides/slide2.xml" Id="R3a82821de4b74376" /><Relationship Type="http://schemas.openxmlformats.org/officeDocument/2006/relationships/slide" Target="/ppt/slides/slide3.xml" Id="Rb10fc542144c4e7f" /><Relationship Type="http://schemas.openxmlformats.org/officeDocument/2006/relationships/slide" Target="/ppt/slides/slide4.xml" Id="Rff5f0608d7164992" /><Relationship Type="http://schemas.openxmlformats.org/officeDocument/2006/relationships/slide" Target="/ppt/slides/slide5.xml" Id="Rbe857d3319b64275" /><Relationship Type="http://schemas.openxmlformats.org/officeDocument/2006/relationships/slide" Target="/ppt/slides/slide6.xml" Id="Ra4a34734bc40434e" /><Relationship Type="http://schemas.openxmlformats.org/officeDocument/2006/relationships/slide" Target="/ppt/slides/slide7.xml" Id="R785ebf91899b4055" /><Relationship Type="http://schemas.openxmlformats.org/officeDocument/2006/relationships/slide" Target="/ppt/slides/slide8.xml" Id="R39d26ddb19634bd1" /><Relationship Type="http://schemas.openxmlformats.org/officeDocument/2006/relationships/slide" Target="/ppt/slides/slide9.xml" Id="Raeb92d1b1d8c4d89" /><Relationship Type="http://schemas.openxmlformats.org/officeDocument/2006/relationships/slide" Target="/ppt/slides/slide10.xml" Id="R58460b5e6f8b46c3" /><Relationship Type="http://schemas.openxmlformats.org/officeDocument/2006/relationships/slide" Target="/ppt/slides/slide11.xml" Id="R51f01abc8a8748dc" /><Relationship Type="http://schemas.openxmlformats.org/officeDocument/2006/relationships/slide" Target="/ppt/slides/slide12.xml" Id="R24d04a9133a74fd8" /><Relationship Type="http://schemas.openxmlformats.org/officeDocument/2006/relationships/slide" Target="/ppt/slides/slide13.xml" Id="Rf1e7c63839de4f58" /><Relationship Type="http://schemas.openxmlformats.org/officeDocument/2006/relationships/slide" Target="/ppt/slides/slide14.xml" Id="R756d851805be4786" /><Relationship Type="http://schemas.openxmlformats.org/officeDocument/2006/relationships/slide" Target="/ppt/slides/slide15.xml" Id="R611eb4559ceb43c9" /><Relationship Type="http://schemas.openxmlformats.org/officeDocument/2006/relationships/slide" Target="/ppt/slides/slide16.xml" Id="R65fca36ac4a34723" /><Relationship Type="http://schemas.openxmlformats.org/officeDocument/2006/relationships/slide" Target="/ppt/slides/slide17.xml" Id="R0fa8d53bd6dd413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99d33fcd2c849a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5c37d1b5364ee9" /><Relationship Type="http://schemas.openxmlformats.org/officeDocument/2006/relationships/notesMaster" Target="/ppt/notesMasters/notesMaster1.xml" Id="R778c9aef827c4d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8c9985baebf43fc" /><Relationship Type="http://schemas.openxmlformats.org/officeDocument/2006/relationships/notesMaster" Target="/ppt/notesMasters/notesMaster1.xml" Id="R3e0b87bc3da049b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c7364b5184549bb" /><Relationship Type="http://schemas.openxmlformats.org/officeDocument/2006/relationships/notesMaster" Target="/ppt/notesMasters/notesMaster1.xml" Id="R2d909284a5de4ec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5e7e4dcb2204030" /><Relationship Type="http://schemas.openxmlformats.org/officeDocument/2006/relationships/notesMaster" Target="/ppt/notesMasters/notesMaster1.xml" Id="R0b08bd505b7f46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cf2c1c8e73f48f1" /><Relationship Type="http://schemas.openxmlformats.org/officeDocument/2006/relationships/notesMaster" Target="/ppt/notesMasters/notesMaster1.xml" Id="R9e0e5867538f4f5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3c1cb81eca54b69" /><Relationship Type="http://schemas.openxmlformats.org/officeDocument/2006/relationships/notesMaster" Target="/ppt/notesMasters/notesMaster1.xml" Id="Rcac18b0aa721438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4dbe5b4e9034d65" /><Relationship Type="http://schemas.openxmlformats.org/officeDocument/2006/relationships/notesMaster" Target="/ppt/notesMasters/notesMaster1.xml" Id="Rbe51fec27dba4ef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8800fc6624a4c01" /><Relationship Type="http://schemas.openxmlformats.org/officeDocument/2006/relationships/notesMaster" Target="/ppt/notesMasters/notesMaster1.xml" Id="R2ed4f34a269b42e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f18e9a6f0e94609" /><Relationship Type="http://schemas.openxmlformats.org/officeDocument/2006/relationships/notesMaster" Target="/ppt/notesMasters/notesMaster1.xml" Id="Ref9fd0e4455e448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ab23a1b9daf4301" /><Relationship Type="http://schemas.openxmlformats.org/officeDocument/2006/relationships/notesMaster" Target="/ppt/notesMasters/notesMaster1.xml" Id="R34765f4a259d4d8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e8d227b79454703" /><Relationship Type="http://schemas.openxmlformats.org/officeDocument/2006/relationships/notesMaster" Target="/ppt/notesMasters/notesMaster1.xml" Id="Rf7e02bb63a1d46f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8ab202f4b06472e" /><Relationship Type="http://schemas.openxmlformats.org/officeDocument/2006/relationships/notesMaster" Target="/ppt/notesMasters/notesMaster1.xml" Id="R003532dfb908419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ae79abd97ea45ce" /><Relationship Type="http://schemas.openxmlformats.org/officeDocument/2006/relationships/notesMaster" Target="/ppt/notesMasters/notesMaster1.xml" Id="Ra3cb618506a44c1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0d8f3ce25bb4f1f" /><Relationship Type="http://schemas.openxmlformats.org/officeDocument/2006/relationships/notesMaster" Target="/ppt/notesMasters/notesMaster1.xml" Id="R52b950761b35499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8249441b4f2403f" /><Relationship Type="http://schemas.openxmlformats.org/officeDocument/2006/relationships/notesMaster" Target="/ppt/notesMasters/notesMaster1.xml" Id="R69477ca3032c468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d94bd0212e74a02" /><Relationship Type="http://schemas.openxmlformats.org/officeDocument/2006/relationships/notesMaster" Target="/ppt/notesMasters/notesMaster1.xml" Id="R59d53495c98a411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acba41f2b5e45d6" /><Relationship Type="http://schemas.openxmlformats.org/officeDocument/2006/relationships/notesMaster" Target="/ppt/notesMasters/notesMaster1.xml" Id="Rbde95cdc2af843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한 사람의 기록이</a:t>
            </a:r>
          </a:p>
          <a:p xmlns:a="http://schemas.openxmlformats.org/drawingml/2006/main">
            <a:r>
              <a:t>다음 돌봄으로 이어지도록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기관 운영과 가정의 관찰을 같은 사람의 시간축에 연결합니다.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고객: 발달지원 센터·학교·의료기관과 당사자·가족. 초기 구매자는 반복 기록과 인수인계를 책임지는 기관입니다.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제공 가치: 원자료와 목표, 실행·반응, 다음 조정을 함께 검토하도록 돕습니다. 문서 작성과 재설명 부담의 감소를 실증합니다.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 경로: 기관 SaaS와 도입 지원을 우선 검증하고, 공공 실증·표준 내보내기 협력으로 확장합니다.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가정·센터·학교·병원에서 같은 사람을 서로 다른 문서로 이해합니다.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보호자: 상황을 반복 설명하고 흩어진 일지와 상담 자료를 다시 정리합니다.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전문가: 어떤 환경에서 어떤 지원을 했는지, 이후 반응이 어땠는지 확인하기 어렵습니다.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기관: 담당자 교체와 전학·전원 때 기록의 출처·동의·공유 범위가 함께 이어져야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성인기와 노년기에도 끊기지 않는 돌봄 기록이 필요합니다.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정책 맥락: 보건복지부는 2025년 3월부터 주간활동서비스의 65세 상한을 폐지했습니다.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초기 시장: 기록·보호자 소통·인수인계가 반복되는 발달지원 기관을 우선 대상으로 설정합니다.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시장 산정: 접촉 가능한 기관 수 × 도입 전환율 × 월 계약단가로 산정합니다. 공공 목록의 기관 수를 고객 수로 계산하지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보건복지부 주간활동서비스 연령제한 완화 https://www.mohw.go.kr/board.es?act=view&amp;bid=0027&amp;list_no=1484762&amp;mid=a10503010100&amp;nPage=30&amp;tag=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기록을 남기고, 함께 이해하고, 다음 지원을 준비합니다.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일상 관찰: 자유 서술과 ABC 구조화 행동·상황 관찰을 함께 기록합니다.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검토와 공유: 가족·치료교육·진료 목적별 리포트에서 기간·출처·누락과 설명 근거를 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다음 실행: 목표와 다음 지원을 정하고 결과를 이어 기록합니다. 치료 효과는 별도 연구로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자람이 서비스 https://jarame.or.kr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사람 중심 기록에 역할·관계·동의 범위를 함께 적용합니다.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당사자와 가족: 당사자·보호자가 기록과 공유의 중심이 됩니다. 성인 당사자의 선택과 동의를 존중합니다.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지원 전문가: 치료사·교사·의사·활동지원사가 각 업무와 배정 범위에서 자료를 작성·검토합니다.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기관 관리자: 센터·학교·병원 관리자가 소속과 담당 배정을 관리합니다. 기관 운영 권한과 민감자료 열람 권한을 분리합니다.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범용 아키텍처 DAL, 발달지원 구조 DAL-DD, 서비스 자람이를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기록과 맥락: 작성자·시각·기관·관찰 조건·목표를 보존해 한 사람의 변화를 살핍니다.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설명 가능한 분석: 규칙 집계와 생성형 AI 초안을 구분합니다. 리포트에 사용 기간·누락·불확실성과 설명 근거를 표시합니다.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권한 있는 실행: 건강·돌봄여권과 FHIR 형식 내보내기, 동의 기반 공유를 지원합니다. EMR·나이스 실제 연동은 별도 협력 범위입니다.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자람이 기술·신뢰 https://jarame.or.kr/tech-docs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기록과 지원의 연속성을 중심으로 도입 가치를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대안별 일반 업무 비교입니다. 특정 경쟁사의 미제공 기능이나 우월성을 단정하지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표의 정의·단위와 가정을 먼저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구매자와 이용자의 부담을 나누고 단계적으로 유료화를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정책: 공개 요금 안내는 베타 무료와 기관 규모별 구독 검토를 구분합니다. 확정 유료 매출은 별도 증빙이 필요합니다.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유료화 제안: 기관 규모·활성 이용자·AI 사용량·온보딩 지원 범위로 계약을 설계합니다. 치료사·교사의 중복 개인 과금은 지양합니다.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확장 수익: 기관 도입·교육 지원, 승인된 API·표준 연동, 공공 실증을 각각 계약합니다. 민감 개인정보 판매를 수익원으로 삼지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자람이 요금·도입 안내 https://jarame.or.kr/pricing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월 10만원을 가정한 계산 예시입니다. 확정 요금이나 매출 전망이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월매출 = 유료 기관 수 × 월 10만원. 연 환산 = 월매출 × 12. VAT·할인·이탈·도입비·원가 제외. ARR 실적이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표의 정의·단위와 가정을 먼저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도입 담당자와 보호자가 같은 핵심 과업을 끝내도록 설계합니다.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첫 진입: 기관 책임자와 기록·리포트·인수인계 업무를 선정하고 도입 전 소요시간을 측정합니다.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실증: 동의한 가정과 담당 전문가가 반복 기록을 사용합니다. 완성도·시간·다음 지원 반영 여부를 함께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유료 전환: 합의한 기준을 충족한 기관부터 계약합니다. 다른 기관 확대는 온보딩 비용과 유지율을 확인한 뒤 진행합니다.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기술 구현의 진척을 현장 성과와 구분해 보여줍니다.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합성 데이터 30명·90일 연구는 실사용자·치료 효과·유료 고객의 증거에서 제외합니다.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표의 정의·단위와 가정을 먼저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실증 착수 시점을 기준으로 한 제안 일정입니다.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기관 수와 일정은 계약·참여기관 여건에 따라 확정합니다. 보장된 실적 계획이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표의 정의·단위와 가정을 먼저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가입 수보다 실제 기록이 다음 지원에 쓰였는지를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가치: 4주 반복 기록률, 리포트 과업완료율, 인수인계 확인률, 작성·재설명 시간 변화를 측정합니다.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경제성: 유료기관 수·MRR·기관 유지율·기관당 AI/클라우드/지원비·고객획득비를 분리 집계합니다.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신뢰: 동의 오류·권한 위반·복구 훈련 결과와 전문가 수정률을 관리합니다. 현재 실측값은 데이터룸 확인 대상입니다.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제품 수락과 민감자료 보호를 성장 조건으로 둡니다.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현장 도입: 업무가 늘어난다는 저항을 줄이려면 기록 시간과 실제 사용성을 입증해야 합니다. 기관 책임자가 수락 기준을 함께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의료·교육 경계: 진단·처방·공식 교육계획 확정은 자격과 권한이 있는 전문가가 맡습니다. 자동 임상효과 주장을 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운영과 데이터: 개인정보·동의·접근권한과 운영 복구를 계약 전에 점검합니다. 제품 구현, 현장 수락, 사업 실적을 각각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기관 실증 파트너와 사업화 투자·공공 협력을 논의합니다.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협력 요청: 발달지원 기관의 업무 실증, 보호자 사용성 평가, 의료·교육 전문가의 리포트 검토를 제안합니다.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자금 사용 방향: 기관 도입·고객지원, 제품 안정성·보안, 전문가 검토와 성과 측정에 우선 배분합니다. 투자액과 조건은 협의합니다.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실사 자료: 계약·매출·운영비·IP 귀속·보안 점검·기관 수락 자료를 별도 확인합니다. 문의: jarame.or.kr/customer-service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협력 대상과 다음 실사 자료를 구체적으로 논의합니다.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2026-10-14 기준으로 정본 문서와 공개 서비스를 대조했습니다.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제품: 역할별 운영 정본, 프로젝트 현황, 공개 기술·신뢰와 요금 안내를 기준으로 작성했습니다.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외부 근거: 보건복지부의 성인·노년기 주간활동서비스 안내를 수요 맥락으로 사용했습니다.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숫자의 의미: 재무·고객 실적이 확인되지 않은 항목은 미확인으로 유지합니다. 계산 예시는 가정이며 실제 성과가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자람이 기술·신뢰 https://jarame.or.kr/tech-docs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요금·도입 안내 https://jarame.or.kr/pricing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보건복지부 주간활동서비스 https://www.mohw.go.kr/board.es?act=view&amp;bid=0027&amp;list_no=1484762&amp;mid=a10503010100&amp;nPage=30&amp;tag=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b9f99bf3eb482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9dfb5751c74da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8621cf634d474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ca1f96365b464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85735e87f7468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de775e49be4c0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0C642C6-3328-43BA-B8D8-AF00DD828D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8586B7C-F6D4-4A11-A42E-E8FD6067D17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3787E76-FFD8-4919-B893-EF7512EC8BC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FD78DE-C69B-45FF-8DAD-7BFBA30D50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E34921A-09CB-406A-AF29-AD03B089781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A38E5A7-5B16-4A8C-84B4-C7A272D0DE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A110300-D91E-43B8-B25D-FA9173D6A66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1E137D3-477E-44E5-879C-DCEBC95EF65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FFEC60A-FB14-4CB8-8CA2-4B54113293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CC5699F-CA6A-4461-8183-7FCDCECDF6F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5dee110014d4f12" /><Relationship Type="http://schemas.openxmlformats.org/officeDocument/2006/relationships/slideLayout" Target="/ppt/slideLayouts/slideLayout1.xml" Id="R554a4a3728224dc9" /><Relationship Type="http://schemas.openxmlformats.org/officeDocument/2006/relationships/slideLayout" Target="/ppt/slideLayouts/slideLayout2.xml" Id="R2f5851e98b744b6f" /><Relationship Type="http://schemas.openxmlformats.org/officeDocument/2006/relationships/slideLayout" Target="/ppt/slideLayouts/slideLayout3.xml" Id="R96f2f17676ca448e" /><Relationship Type="http://schemas.openxmlformats.org/officeDocument/2006/relationships/slideLayout" Target="/ppt/slideLayouts/slideLayout4.xml" Id="R487d8b268db94b2e" /><Relationship Type="http://schemas.openxmlformats.org/officeDocument/2006/relationships/slideLayout" Target="/ppt/slideLayouts/slideLayout5.xml" Id="Ra0a38f7724c04fa6" /><Relationship Type="http://schemas.openxmlformats.org/officeDocument/2006/relationships/slideLayout" Target="/ppt/slideLayouts/slideLayout6.xml" Id="R15356d29a42f455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54a4a3728224dc9"/>
    <p:sldLayoutId xmlns:r="http://schemas.openxmlformats.org/officeDocument/2006/relationships" id="2147483650" r:id="R2f5851e98b744b6f"/>
    <p:sldLayoutId xmlns:r="http://schemas.openxmlformats.org/officeDocument/2006/relationships" id="2147483651" r:id="R96f2f17676ca448e"/>
    <p:sldLayoutId xmlns:r="http://schemas.openxmlformats.org/officeDocument/2006/relationships" id="2147483652" r:id="R487d8b268db94b2e"/>
    <p:sldLayoutId xmlns:r="http://schemas.openxmlformats.org/officeDocument/2006/relationships" id="2147483653" r:id="Ra0a38f7724c04fa6"/>
    <p:sldLayoutId xmlns:r="http://schemas.openxmlformats.org/officeDocument/2006/relationships" id="2147483654" r:id="R15356d29a42f455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9f0c7812284dee" /><Relationship Type="http://schemas.openxmlformats.org/officeDocument/2006/relationships/notesSlide" Target="/ppt/notesSlides/notesSlide1.xml" Id="R7737ec968c19494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ee7b41b2dd4c7a" /><Relationship Type="http://schemas.openxmlformats.org/officeDocument/2006/relationships/notesSlide" Target="/ppt/notesSlides/notesSlide2.xml" Id="R8efb0f7d9e92412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a4bc3f4688416f" /><Relationship Type="http://schemas.openxmlformats.org/officeDocument/2006/relationships/notesSlide" Target="/ppt/notesSlides/notesSlide3.xml" Id="R29a2c66b1dd248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b02b861ea2445f" /><Relationship Type="http://schemas.openxmlformats.org/officeDocument/2006/relationships/notesSlide" Target="/ppt/notesSlides/notesSlide4.xml" Id="Rb722ca7ccec44b6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e1155ed4d94c0a" /><Relationship Type="http://schemas.openxmlformats.org/officeDocument/2006/relationships/image" Target="/ppt/media/image.png" Id="R043c948bb6e44f56" /><Relationship Type="http://schemas.openxmlformats.org/officeDocument/2006/relationships/notesSlide" Target="/ppt/notesSlides/notesSlide5.xml" Id="R6113f974ef19484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dc91b199664749" /><Relationship Type="http://schemas.openxmlformats.org/officeDocument/2006/relationships/notesSlide" Target="/ppt/notesSlides/notesSlide6.xml" Id="Rdea1863c3b62483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b1d12be6644d81" /><Relationship Type="http://schemas.openxmlformats.org/officeDocument/2006/relationships/image" Target="/ppt/media/image2.png" Id="R66b42cd837d0451f" /><Relationship Type="http://schemas.openxmlformats.org/officeDocument/2006/relationships/notesSlide" Target="/ppt/notesSlides/notesSlide7.xml" Id="R7bcc3f03a77d495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7495777b234605" /><Relationship Type="http://schemas.openxmlformats.org/officeDocument/2006/relationships/notesSlide" Target="/ppt/notesSlides/notesSlide8.xml" Id="R0fc37d4995c546a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bb50565da54769" /><Relationship Type="http://schemas.openxmlformats.org/officeDocument/2006/relationships/notesSlide" Target="/ppt/notesSlides/notesSlide9.xml" Id="R4ecf43eb8e4c401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2cbc30a0d244c0" /><Relationship Type="http://schemas.openxmlformats.org/officeDocument/2006/relationships/notesSlide" Target="/ppt/notesSlides/notesSlide10.xml" Id="R76e3bfc8cf6a4b3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df1e5e5297442d" /><Relationship Type="http://schemas.openxmlformats.org/officeDocument/2006/relationships/notesSlide" Target="/ppt/notesSlides/notesSlide11.xml" Id="R7e45981f678d43b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6129c225c54b05" /><Relationship Type="http://schemas.openxmlformats.org/officeDocument/2006/relationships/notesSlide" Target="/ppt/notesSlides/notesSlide12.xml" Id="R4b3e22b940554da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e01e4c416e4fcc" /><Relationship Type="http://schemas.openxmlformats.org/officeDocument/2006/relationships/notesSlide" Target="/ppt/notesSlides/notesSlide13.xml" Id="R6e1410a751f6450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cd182f909140fd" /><Relationship Type="http://schemas.openxmlformats.org/officeDocument/2006/relationships/notesSlide" Target="/ppt/notesSlides/notesSlide14.xml" Id="R0c5752d06039426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45082383854358" /><Relationship Type="http://schemas.openxmlformats.org/officeDocument/2006/relationships/notesSlide" Target="/ppt/notesSlides/notesSlide15.xml" Id="R75f81795cd39456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24d00f4ca84c5b" /><Relationship Type="http://schemas.openxmlformats.org/officeDocument/2006/relationships/notesSlide" Target="/ppt/notesSlides/notesSlide16.xml" Id="R11e06a1089544c3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fc569720c4456d" /><Relationship Type="http://schemas.openxmlformats.org/officeDocument/2006/relationships/notesSlide" Target="/ppt/notesSlides/notesSlide17.xml" Id="Rcec5419ff667477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JARAME">
            <a:extLst xmlns:a="http://schemas.openxmlformats.org/drawingml/2006/main">
              <a:ext uri="{FF2B5EF4-FFF2-40B4-BE49-F238E27FC236}">
                <a16:creationId xmlns:a16="http://schemas.microsoft.com/office/drawing/2014/main" id="{E7FE7F9E-F6E7-4AAD-A574-13373FB23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3F6D440E-B39F-4C52-80DB-A2BC694FD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01</a:t>
            </a:r>
          </a:p>
        </p:txBody>
      </p:sp>
      <p:sp>
        <p:nvSpPr>
          <p:cNvPr id="3" name="자람이">
            <a:extLst xmlns:a="http://schemas.openxmlformats.org/drawingml/2006/main">
              <a:ext uri="{FF2B5EF4-FFF2-40B4-BE49-F238E27FC236}">
                <a16:creationId xmlns:a16="http://schemas.microsoft.com/office/drawing/2014/main" id="{6F9F9B0E-128A-41F6-B3B5-40328D550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5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55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55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자람이</a:t>
            </a:r>
          </a:p>
        </p:txBody>
      </p:sp>
      <p:sp>
        <p:nvSpPr>
          <p:cNvPr id="4" name="한 사람의 기록이&#10;다음 돌봄으로 이어지도록">
            <a:extLst xmlns:a="http://schemas.openxmlformats.org/drawingml/2006/main">
              <a:ext uri="{FF2B5EF4-FFF2-40B4-BE49-F238E27FC236}">
                <a16:creationId xmlns:a16="http://schemas.microsoft.com/office/drawing/2014/main" id="{91BB4AF1-2BC8-415E-9EF6-81AE538EE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10972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5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50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한 사람의 기록이</a:t>
            </a:r>
          </a:p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50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다음 돌봄으로 이어지도록</a:t>
            </a:r>
          </a:p>
        </p:txBody>
      </p:sp>
      <p:sp>
        <p:nvSpPr>
          <p:cNvPr id="5" name="발달장애인의 생활·치료·교육·건강 기록을 가족과 현장 전문가가 ">
            <a:extLst xmlns:a="http://schemas.openxmlformats.org/drawingml/2006/main">
              <a:ext uri="{FF2B5EF4-FFF2-40B4-BE49-F238E27FC236}">
                <a16:creationId xmlns:a16="http://schemas.microsoft.com/office/drawing/2014/main" id="{5C1B2982-B190-4BA8-A236-35398096A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발달장애인의 생활·치료·교육·건강 기록을 가족과 현장 전문가가 함께 이어가는 생애주기 케어 플랫폼</a:t>
            </a:r>
          </a:p>
        </p:txBody>
      </p:sp>
      <p:sp>
        <p:nvSpPr>
          <p:cNvPr id="6" name="INVESTOR &amp; BUSINESS PARTNERSHIP   2">
            <a:extLst xmlns:a="http://schemas.openxmlformats.org/drawingml/2006/main">
              <a:ext uri="{FF2B5EF4-FFF2-40B4-BE49-F238E27FC236}">
                <a16:creationId xmlns:a16="http://schemas.microsoft.com/office/drawing/2014/main" id="{6AC2CD82-E840-4A59-8F64-3C27F6926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15050"/>
            <a:ext cx="10972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INVESTOR &amp; BUSINESS PARTNERSHIP   2026.10</a:t>
            </a:r>
          </a:p>
        </p:txBody>
      </p:sp>
    </p:spTree>
    <p:extLst>
      <p:ext uri="{BB962C8B-B14F-4D97-AF65-F5344CB8AC3E}">
        <p14:creationId xmlns:p14="http://schemas.microsoft.com/office/powerpoint/2010/main" val="8838646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JARAME">
            <a:extLst xmlns:a="http://schemas.openxmlformats.org/drawingml/2006/main">
              <a:ext uri="{FF2B5EF4-FFF2-40B4-BE49-F238E27FC236}">
                <a16:creationId xmlns:a16="http://schemas.microsoft.com/office/drawing/2014/main" id="{A369A893-E2BA-4550-AC9B-100E230B8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8E907048-35B5-415D-925A-FF97E5011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02</a:t>
            </a:r>
          </a:p>
        </p:txBody>
      </p:sp>
      <p:sp>
        <p:nvSpPr>
          <p:cNvPr id="3" name="돌봄의 연속성을 제품으로 만듭니다">
            <a:extLst xmlns:a="http://schemas.openxmlformats.org/drawingml/2006/main">
              <a:ext uri="{FF2B5EF4-FFF2-40B4-BE49-F238E27FC236}">
                <a16:creationId xmlns:a16="http://schemas.microsoft.com/office/drawing/2014/main" id="{94873473-8CC2-4491-AEDF-2999CA5DB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돌봄의 연속성을 제품으로 만듭니다</a:t>
            </a:r>
          </a:p>
        </p:txBody>
      </p:sp>
      <p:sp>
        <p:nvSpPr>
          <p:cNvPr id="4" name="기관 운영과 가정의 관찰을 같은 사람의 시간축에 연결합니다.">
            <a:extLst xmlns:a="http://schemas.openxmlformats.org/drawingml/2006/main">
              <a:ext uri="{FF2B5EF4-FFF2-40B4-BE49-F238E27FC236}">
                <a16:creationId xmlns:a16="http://schemas.microsoft.com/office/drawing/2014/main" id="{752345AA-FD4B-4D93-9C89-9FB32CD34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기관 운영과 가정의 관찰을 같은 사람의 시간축에 연결합니다.</a:t>
            </a:r>
          </a:p>
        </p:txBody>
      </p:sp>
      <p:sp>
        <p:nvSpPr>
          <p:cNvPr id="5" name="고객">
            <a:extLst xmlns:a="http://schemas.openxmlformats.org/drawingml/2006/main">
              <a:ext uri="{FF2B5EF4-FFF2-40B4-BE49-F238E27FC236}">
                <a16:creationId xmlns:a16="http://schemas.microsoft.com/office/drawing/2014/main" id="{D9D5CEE7-3B20-454C-B725-F7CC4FDC0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고객</a:t>
            </a:r>
          </a:p>
        </p:txBody>
      </p:sp>
      <p:sp>
        <p:nvSpPr>
          <p:cNvPr id="6" name="발달지원 센터·학교·의료기관과 당사자·가족. 초기 구매자는 반복">
            <a:extLst xmlns:a="http://schemas.openxmlformats.org/drawingml/2006/main">
              <a:ext uri="{FF2B5EF4-FFF2-40B4-BE49-F238E27FC236}">
                <a16:creationId xmlns:a16="http://schemas.microsoft.com/office/drawing/2014/main" id="{8E6A6A6F-ED9F-43BE-B58F-5E3762E55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발달지원 센터·학교·의료기관과 당사자·가족. 초기 구매자는 반복 기록과 인수인계를 책임지는 기관입니다.</a:t>
            </a:r>
          </a:p>
        </p:txBody>
      </p:sp>
      <p:sp>
        <p:nvSpPr>
          <p:cNvPr id="7" name="제공 가치">
            <a:extLst xmlns:a="http://schemas.openxmlformats.org/drawingml/2006/main">
              <a:ext uri="{FF2B5EF4-FFF2-40B4-BE49-F238E27FC236}">
                <a16:creationId xmlns:a16="http://schemas.microsoft.com/office/drawing/2014/main" id="{52EBC157-6F82-4B96-9A21-766903230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제공 가치</a:t>
            </a:r>
          </a:p>
        </p:txBody>
      </p:sp>
      <p:sp>
        <p:nvSpPr>
          <p:cNvPr id="8" name="원자료와 목표, 실행·반응, 다음 조정을 함께 검토하도록 돕습니">
            <a:extLst xmlns:a="http://schemas.openxmlformats.org/drawingml/2006/main">
              <a:ext uri="{FF2B5EF4-FFF2-40B4-BE49-F238E27FC236}">
                <a16:creationId xmlns:a16="http://schemas.microsoft.com/office/drawing/2014/main" id="{373E76BF-13D7-4AAB-A918-FE042EF4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원자료와 목표, 실행·반응, 다음 조정을 함께 검토하도록 돕습니다. 문서 작성과 재설명 부담의 감소를 실증합니다.</a:t>
            </a:r>
          </a:p>
        </p:txBody>
      </p:sp>
      <p:sp>
        <p:nvSpPr>
          <p:cNvPr id="9" name="사업 경로">
            <a:extLst xmlns:a="http://schemas.openxmlformats.org/drawingml/2006/main">
              <a:ext uri="{FF2B5EF4-FFF2-40B4-BE49-F238E27FC236}">
                <a16:creationId xmlns:a16="http://schemas.microsoft.com/office/drawing/2014/main" id="{FCD1B9EA-06CE-41BE-B3F8-FCA72D6A1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사업 경로</a:t>
            </a:r>
          </a:p>
        </p:txBody>
      </p:sp>
      <p:sp>
        <p:nvSpPr>
          <p:cNvPr id="10" name="기관 SaaS와 도입 지원을 우선 검증하고, 공공 실증·표준 내">
            <a:extLst xmlns:a="http://schemas.openxmlformats.org/drawingml/2006/main">
              <a:ext uri="{FF2B5EF4-FFF2-40B4-BE49-F238E27FC236}">
                <a16:creationId xmlns:a16="http://schemas.microsoft.com/office/drawing/2014/main" id="{DD503682-A04A-4E6B-B4FF-4902B8A61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기관 SaaS와 도입 지원을 우선 검증하고, 공공 실증·표준 내보내기 협력으로 확장합니다.</a:t>
            </a:r>
          </a:p>
        </p:txBody>
      </p:sp>
      <p:sp>
        <p:nvSpPr>
          <p:cNvPr id="11" name="2026-10-14 기준 · jarame.or.kr">
            <a:extLst xmlns:a="http://schemas.openxmlformats.org/drawingml/2006/main">
              <a:ext uri="{FF2B5EF4-FFF2-40B4-BE49-F238E27FC236}">
                <a16:creationId xmlns:a16="http://schemas.microsoft.com/office/drawing/2014/main" id="{F38274CE-832F-4CE6-9B8E-D55D6F953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jarame.or.kr</a:t>
            </a:r>
          </a:p>
        </p:txBody>
      </p:sp>
    </p:spTree>
    <p:extLst>
      <p:ext uri="{BB962C8B-B14F-4D97-AF65-F5344CB8AC3E}">
        <p14:creationId xmlns:p14="http://schemas.microsoft.com/office/powerpoint/2010/main" val="6042110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JARAME">
            <a:extLst xmlns:a="http://schemas.openxmlformats.org/drawingml/2006/main">
              <a:ext uri="{FF2B5EF4-FFF2-40B4-BE49-F238E27FC236}">
                <a16:creationId xmlns:a16="http://schemas.microsoft.com/office/drawing/2014/main" id="{FC82B57F-3626-401A-8943-27AB5ECBE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69C79C6D-7425-4E1B-ACA9-92D6683A1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03</a:t>
            </a:r>
          </a:p>
        </p:txBody>
      </p:sp>
      <p:sp>
        <p:nvSpPr>
          <p:cNvPr id="3" name="지원은 이어지는데 기록은 끊깁니다">
            <a:extLst xmlns:a="http://schemas.openxmlformats.org/drawingml/2006/main">
              <a:ext uri="{FF2B5EF4-FFF2-40B4-BE49-F238E27FC236}">
                <a16:creationId xmlns:a16="http://schemas.microsoft.com/office/drawing/2014/main" id="{068EDD61-FFBF-4008-9701-C6786CA0B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지원은 이어지는데 기록은 끊깁니다</a:t>
            </a:r>
          </a:p>
        </p:txBody>
      </p:sp>
      <p:sp>
        <p:nvSpPr>
          <p:cNvPr id="4" name="가정·센터·학교·병원에서 같은 사람을 서로 다른 문서로 이해합니">
            <a:extLst xmlns:a="http://schemas.openxmlformats.org/drawingml/2006/main">
              <a:ext uri="{FF2B5EF4-FFF2-40B4-BE49-F238E27FC236}">
                <a16:creationId xmlns:a16="http://schemas.microsoft.com/office/drawing/2014/main" id="{25030A67-F119-4F2A-BE7F-64A3A76BF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가정·센터·학교·병원에서 같은 사람을 서로 다른 문서로 이해합니다.</a:t>
            </a:r>
          </a:p>
        </p:txBody>
      </p:sp>
      <p:sp>
        <p:nvSpPr>
          <p:cNvPr id="5" name="보호자">
            <a:extLst xmlns:a="http://schemas.openxmlformats.org/drawingml/2006/main">
              <a:ext uri="{FF2B5EF4-FFF2-40B4-BE49-F238E27FC236}">
                <a16:creationId xmlns:a16="http://schemas.microsoft.com/office/drawing/2014/main" id="{9146505F-4FF5-43C5-BE4D-518BFD487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보호자</a:t>
            </a:r>
          </a:p>
        </p:txBody>
      </p:sp>
      <p:sp>
        <p:nvSpPr>
          <p:cNvPr id="6" name="상황을 반복 설명하고 흩어진 일지와 상담 자료를 다시 정리합니다">
            <a:extLst xmlns:a="http://schemas.openxmlformats.org/drawingml/2006/main">
              <a:ext uri="{FF2B5EF4-FFF2-40B4-BE49-F238E27FC236}">
                <a16:creationId xmlns:a16="http://schemas.microsoft.com/office/drawing/2014/main" id="{E42C31A1-C35C-4270-8A20-4E0900E16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상황을 반복 설명하고 흩어진 일지와 상담 자료를 다시 정리합니다.</a:t>
            </a:r>
          </a:p>
        </p:txBody>
      </p:sp>
      <p:sp>
        <p:nvSpPr>
          <p:cNvPr id="7" name="전문가">
            <a:extLst xmlns:a="http://schemas.openxmlformats.org/drawingml/2006/main">
              <a:ext uri="{FF2B5EF4-FFF2-40B4-BE49-F238E27FC236}">
                <a16:creationId xmlns:a16="http://schemas.microsoft.com/office/drawing/2014/main" id="{005C249F-3C44-467F-BA4B-657482C22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전문가</a:t>
            </a:r>
          </a:p>
        </p:txBody>
      </p:sp>
      <p:sp>
        <p:nvSpPr>
          <p:cNvPr id="8" name="어떤 환경에서 어떤 지원을 했는지, 이후 반응이 어땠는지 확인하">
            <a:extLst xmlns:a="http://schemas.openxmlformats.org/drawingml/2006/main">
              <a:ext uri="{FF2B5EF4-FFF2-40B4-BE49-F238E27FC236}">
                <a16:creationId xmlns:a16="http://schemas.microsoft.com/office/drawing/2014/main" id="{6831E263-5D4B-46ED-8C7A-93544C787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어떤 환경에서 어떤 지원을 했는지, 이후 반응이 어땠는지 확인하기 어렵습니다.</a:t>
            </a:r>
          </a:p>
        </p:txBody>
      </p:sp>
      <p:sp>
        <p:nvSpPr>
          <p:cNvPr id="9" name="기관">
            <a:extLst xmlns:a="http://schemas.openxmlformats.org/drawingml/2006/main">
              <a:ext uri="{FF2B5EF4-FFF2-40B4-BE49-F238E27FC236}">
                <a16:creationId xmlns:a16="http://schemas.microsoft.com/office/drawing/2014/main" id="{29A6E3B8-CC20-4F86-AC68-ACB6B7E7C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기관</a:t>
            </a:r>
          </a:p>
        </p:txBody>
      </p:sp>
      <p:sp>
        <p:nvSpPr>
          <p:cNvPr id="10" name="담당자 교체와 전학·전원 때 기록의 출처·동의·공유 범위가 함께">
            <a:extLst xmlns:a="http://schemas.openxmlformats.org/drawingml/2006/main">
              <a:ext uri="{FF2B5EF4-FFF2-40B4-BE49-F238E27FC236}">
                <a16:creationId xmlns:a16="http://schemas.microsoft.com/office/drawing/2014/main" id="{F8E99705-C1B9-4AF0-934F-D4E35BA4F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담당자 교체와 전학·전원 때 기록의 출처·동의·공유 범위가 함께 이어져야 합니다.</a:t>
            </a:r>
          </a:p>
        </p:txBody>
      </p:sp>
      <p:sp>
        <p:nvSpPr>
          <p:cNvPr id="11" name="2026-10-14 기준 · jarame.or.kr">
            <a:extLst xmlns:a="http://schemas.openxmlformats.org/drawingml/2006/main">
              <a:ext uri="{FF2B5EF4-FFF2-40B4-BE49-F238E27FC236}">
                <a16:creationId xmlns:a16="http://schemas.microsoft.com/office/drawing/2014/main" id="{DB0B1279-F7C5-468A-8A06-8982164C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jarame.or.kr</a:t>
            </a:r>
          </a:p>
        </p:txBody>
      </p:sp>
    </p:spTree>
    <p:extLst>
      <p:ext uri="{BB962C8B-B14F-4D97-AF65-F5344CB8AC3E}">
        <p14:creationId xmlns:p14="http://schemas.microsoft.com/office/powerpoint/2010/main" val="7039158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F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JARAME">
            <a:extLst xmlns:a="http://schemas.openxmlformats.org/drawingml/2006/main">
              <a:ext uri="{FF2B5EF4-FFF2-40B4-BE49-F238E27FC236}">
                <a16:creationId xmlns:a16="http://schemas.microsoft.com/office/drawing/2014/main" id="{952365FC-CD93-4C41-99F2-258E6D448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8A7D075F-2049-4292-8682-D94BBC7C6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04</a:t>
            </a:r>
          </a:p>
        </p:txBody>
      </p:sp>
      <p:sp>
        <p:nvSpPr>
          <p:cNvPr id="3" name="생애주기 지원 수요">
            <a:extLst xmlns:a="http://schemas.openxmlformats.org/drawingml/2006/main">
              <a:ext uri="{FF2B5EF4-FFF2-40B4-BE49-F238E27FC236}">
                <a16:creationId xmlns:a16="http://schemas.microsoft.com/office/drawing/2014/main" id="{E4BE4E74-BC1A-41D7-AD26-1E36983F8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생애주기 지원 수요</a:t>
            </a:r>
          </a:p>
        </p:txBody>
      </p:sp>
      <p:sp>
        <p:nvSpPr>
          <p:cNvPr id="4" name="성인기와 노년기에도 끊기지 않는 돌봄 기록이 필요합니다.">
            <a:extLst xmlns:a="http://schemas.openxmlformats.org/drawingml/2006/main">
              <a:ext uri="{FF2B5EF4-FFF2-40B4-BE49-F238E27FC236}">
                <a16:creationId xmlns:a16="http://schemas.microsoft.com/office/drawing/2014/main" id="{A68177CE-702E-48C5-8E0A-46B0601CC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성인기와 노년기에도 끊기지 않는 돌봄 기록이 필요합니다.</a:t>
            </a:r>
          </a:p>
        </p:txBody>
      </p:sp>
      <p:sp>
        <p:nvSpPr>
          <p:cNvPr id="5" name="생애 전반">
            <a:extLst xmlns:a="http://schemas.openxmlformats.org/drawingml/2006/main">
              <a:ext uri="{FF2B5EF4-FFF2-40B4-BE49-F238E27FC236}">
                <a16:creationId xmlns:a16="http://schemas.microsoft.com/office/drawing/2014/main" id="{F81C24A7-7165-43DE-8C4F-A3B6EAE5F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495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7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67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67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생애 전반</a:t>
            </a:r>
          </a:p>
        </p:txBody>
      </p:sp>
      <p:sp>
        <p:nvSpPr>
          <p:cNvPr id="6" name="아동기부터 성인·노년기까지 이어지는 지원">
            <a:extLst xmlns:a="http://schemas.openxmlformats.org/drawingml/2006/main">
              <a:ext uri="{FF2B5EF4-FFF2-40B4-BE49-F238E27FC236}">
                <a16:creationId xmlns:a16="http://schemas.microsoft.com/office/drawing/2014/main" id="{AFBB1FDC-B67B-4E2F-8DB6-BB1D2FB53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4667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아동기부터 성인·노년기까지 이어지는 지원</a:t>
            </a:r>
          </a:p>
        </p:txBody>
      </p:sp>
      <p:sp>
        <p:nvSpPr>
          <p:cNvPr id="7" name="정책 맥락">
            <a:extLst xmlns:a="http://schemas.openxmlformats.org/drawingml/2006/main">
              <a:ext uri="{FF2B5EF4-FFF2-40B4-BE49-F238E27FC236}">
                <a16:creationId xmlns:a16="http://schemas.microsoft.com/office/drawing/2014/main" id="{EC56BAFF-508A-49F4-849F-DBA10CFF3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571750"/>
            <a:ext cx="5581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정책 맥락</a:t>
            </a:r>
          </a:p>
        </p:txBody>
      </p:sp>
      <p:sp>
        <p:nvSpPr>
          <p:cNvPr id="8" name="보건복지부는 2025년 3월부터 주간활동서비스의 65세 상한을 ">
            <a:extLst xmlns:a="http://schemas.openxmlformats.org/drawingml/2006/main">
              <a:ext uri="{FF2B5EF4-FFF2-40B4-BE49-F238E27FC236}">
                <a16:creationId xmlns:a16="http://schemas.microsoft.com/office/drawing/2014/main" id="{3B1A69AD-D748-4460-A615-A1A1A377C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33700"/>
            <a:ext cx="5581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보건복지부는 2025년 3월부터 주간활동서비스의 65세 상한을 폐지했습니다.</a:t>
            </a:r>
          </a:p>
        </p:txBody>
      </p:sp>
      <p:sp>
        <p:nvSpPr>
          <p:cNvPr id="9" name="초기 시장">
            <a:extLst xmlns:a="http://schemas.openxmlformats.org/drawingml/2006/main">
              <a:ext uri="{FF2B5EF4-FFF2-40B4-BE49-F238E27FC236}">
                <a16:creationId xmlns:a16="http://schemas.microsoft.com/office/drawing/2014/main" id="{17B6E434-9831-4B0E-A19A-69DCDDC17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771900"/>
            <a:ext cx="5581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초기 시장</a:t>
            </a:r>
          </a:p>
        </p:txBody>
      </p:sp>
      <p:sp>
        <p:nvSpPr>
          <p:cNvPr id="10" name="기록·보호자 소통·인수인계가 반복되는 발달지원 기관을 우선 대상">
            <a:extLst xmlns:a="http://schemas.openxmlformats.org/drawingml/2006/main">
              <a:ext uri="{FF2B5EF4-FFF2-40B4-BE49-F238E27FC236}">
                <a16:creationId xmlns:a16="http://schemas.microsoft.com/office/drawing/2014/main" id="{4E082529-4362-46C9-8AF1-2990DFC03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133850"/>
            <a:ext cx="5581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기록·보호자 소통·인수인계가 반복되는 발달지원 기관을 우선 대상으로 설정합니다.</a:t>
            </a:r>
          </a:p>
        </p:txBody>
      </p:sp>
      <p:sp>
        <p:nvSpPr>
          <p:cNvPr id="11" name="시장 산정">
            <a:extLst xmlns:a="http://schemas.openxmlformats.org/drawingml/2006/main">
              <a:ext uri="{FF2B5EF4-FFF2-40B4-BE49-F238E27FC236}">
                <a16:creationId xmlns:a16="http://schemas.microsoft.com/office/drawing/2014/main" id="{2B6BBE15-B17F-4264-9BA1-11582F23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972050"/>
            <a:ext cx="5581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시장 산정</a:t>
            </a:r>
          </a:p>
        </p:txBody>
      </p:sp>
      <p:sp>
        <p:nvSpPr>
          <p:cNvPr id="12" name="접촉 가능한 기관 수 × 도입 전환율 × 월 계약단가로 산정합니">
            <a:extLst xmlns:a="http://schemas.openxmlformats.org/drawingml/2006/main">
              <a:ext uri="{FF2B5EF4-FFF2-40B4-BE49-F238E27FC236}">
                <a16:creationId xmlns:a16="http://schemas.microsoft.com/office/drawing/2014/main" id="{3D156F57-9D25-4CCB-89C0-AD1CF1DDF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334000"/>
            <a:ext cx="5581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접촉 가능한 기관 수 × 도입 전환율 × 월 계약단가로 산정합니다. 공공 목록의 기관 수를 고객 수로 계산하지 않습니다.</a:t>
            </a:r>
          </a:p>
        </p:txBody>
      </p:sp>
      <p:sp>
        <p:nvSpPr>
          <p:cNvPr id="13" name="근거: 보건복지부 주간활동서비스 연령제한 완화">
            <a:extLst xmlns:a="http://schemas.openxmlformats.org/drawingml/2006/main">
              <a:ext uri="{FF2B5EF4-FFF2-40B4-BE49-F238E27FC236}">
                <a16:creationId xmlns:a16="http://schemas.microsoft.com/office/drawing/2014/main" id="{DD228385-E0F9-4C67-8D3E-609A0339D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근거: 보건복지부 주간활동서비스 연령제한 완화</a:t>
            </a:r>
          </a:p>
        </p:txBody>
      </p:sp>
      <p:sp>
        <p:nvSpPr>
          <p:cNvPr id="14" name="2026-10-14 기준 · jarame.or.kr">
            <a:extLst xmlns:a="http://schemas.openxmlformats.org/drawingml/2006/main">
              <a:ext uri="{FF2B5EF4-FFF2-40B4-BE49-F238E27FC236}">
                <a16:creationId xmlns:a16="http://schemas.microsoft.com/office/drawing/2014/main" id="{A841495A-46DA-4323-8219-908397FCE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jarame.or.kr</a:t>
            </a:r>
          </a:p>
        </p:txBody>
      </p:sp>
    </p:spTree>
    <p:extLst>
      <p:ext uri="{BB962C8B-B14F-4D97-AF65-F5344CB8AC3E}">
        <p14:creationId xmlns:p14="http://schemas.microsoft.com/office/powerpoint/2010/main" val="19786385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JARAME">
            <a:extLst xmlns:a="http://schemas.openxmlformats.org/drawingml/2006/main">
              <a:ext uri="{FF2B5EF4-FFF2-40B4-BE49-F238E27FC236}">
                <a16:creationId xmlns:a16="http://schemas.microsoft.com/office/drawing/2014/main" id="{4957B3EB-FA08-47DA-B56C-EAB4041BC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CD4F9650-FD5D-4E06-B93A-96E53891A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05</a:t>
            </a:r>
          </a:p>
        </p:txBody>
      </p:sp>
      <p:sp>
        <p:nvSpPr>
          <p:cNvPr id="3" name="실제 서비스와 사용 흐름">
            <a:extLst xmlns:a="http://schemas.openxmlformats.org/drawingml/2006/main">
              <a:ext uri="{FF2B5EF4-FFF2-40B4-BE49-F238E27FC236}">
                <a16:creationId xmlns:a16="http://schemas.microsoft.com/office/drawing/2014/main" id="{70D23FA1-1E73-4246-B196-DA28CE3B7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실제 서비스와 사용 흐름</a:t>
            </a:r>
          </a:p>
        </p:txBody>
      </p:sp>
      <p:sp>
        <p:nvSpPr>
          <p:cNvPr id="4" name="기록을 남기고, 함께 이해하고, 다음 지원을 준비합니다.">
            <a:extLst xmlns:a="http://schemas.openxmlformats.org/drawingml/2006/main">
              <a:ext uri="{FF2B5EF4-FFF2-40B4-BE49-F238E27FC236}">
                <a16:creationId xmlns:a16="http://schemas.microsoft.com/office/drawing/2014/main" id="{D0A36E60-7770-4A9D-8F1D-B2B6CDEC3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기록을 남기고, 함께 이해하고, 다음 지원을 준비합니다.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209A12-8798-4F85-9974-9BCC0A7D17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3c948bb6e44f56"/>
          <a:stretch xmlns:a="http://schemas.openxmlformats.org/drawingml/2006/main"/>
        </p:blipFill>
        <p:spPr>
          <a:xfrm xmlns:a="http://schemas.openxmlformats.org/drawingml/2006/main">
            <a:off x="6630761" y="2524125"/>
            <a:ext cx="4702629" cy="3429000"/>
          </a:xfrm>
          <a:prstGeom xmlns:a="http://schemas.openxmlformats.org/drawingml/2006/main" prst="rect">
            <a:avLst/>
          </a:prstGeom>
        </p:spPr>
      </p:pic>
      <p:sp>
        <p:nvSpPr>
          <p:cNvPr id="6" name="일상 관찰">
            <a:extLst xmlns:a="http://schemas.openxmlformats.org/drawingml/2006/main">
              <a:ext uri="{FF2B5EF4-FFF2-40B4-BE49-F238E27FC236}">
                <a16:creationId xmlns:a16="http://schemas.microsoft.com/office/drawing/2014/main" id="{CB7ADAC8-74F9-4515-ABFE-6B4AF4B80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5270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일상 관찰</a:t>
            </a:r>
          </a:p>
        </p:txBody>
      </p:sp>
      <p:sp>
        <p:nvSpPr>
          <p:cNvPr id="7" name="자유 서술과 ABC 구조화 행동·상황 관찰을 함께 기록합니다.">
            <a:extLst xmlns:a="http://schemas.openxmlformats.org/drawingml/2006/main">
              <a:ext uri="{FF2B5EF4-FFF2-40B4-BE49-F238E27FC236}">
                <a16:creationId xmlns:a16="http://schemas.microsoft.com/office/drawing/2014/main" id="{06ACEFCB-1B6B-4B0D-B9A8-93EEC5B34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자유 서술과 ABC 구조화 행동·상황 관찰을 함께 기록합니다.</a:t>
            </a:r>
          </a:p>
        </p:txBody>
      </p:sp>
      <p:sp>
        <p:nvSpPr>
          <p:cNvPr id="8" name="검토와 공유">
            <a:extLst xmlns:a="http://schemas.openxmlformats.org/drawingml/2006/main">
              <a:ext uri="{FF2B5EF4-FFF2-40B4-BE49-F238E27FC236}">
                <a16:creationId xmlns:a16="http://schemas.microsoft.com/office/drawing/2014/main" id="{0CE0706D-48C2-491D-9736-48BA9D0FE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62375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검토와 공유</a:t>
            </a:r>
          </a:p>
        </p:txBody>
      </p:sp>
      <p:sp>
        <p:nvSpPr>
          <p:cNvPr id="9" name="가족·치료교육·진료 목적별 리포트에서 기간·출처·누락과 설명 근">
            <a:extLst xmlns:a="http://schemas.openxmlformats.org/drawingml/2006/main">
              <a:ext uri="{FF2B5EF4-FFF2-40B4-BE49-F238E27FC236}">
                <a16:creationId xmlns:a16="http://schemas.microsoft.com/office/drawing/2014/main" id="{9B54E9FF-42B3-43A5-AABD-9A2C28456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4325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가족·치료교육·진료 목적별 리포트에서 기간·출처·누락과 설명 근거를 봅니다.</a:t>
            </a:r>
          </a:p>
        </p:txBody>
      </p:sp>
      <p:sp>
        <p:nvSpPr>
          <p:cNvPr id="10" name="다음 실행">
            <a:extLst xmlns:a="http://schemas.openxmlformats.org/drawingml/2006/main">
              <a:ext uri="{FF2B5EF4-FFF2-40B4-BE49-F238E27FC236}">
                <a16:creationId xmlns:a16="http://schemas.microsoft.com/office/drawing/2014/main" id="{D0BC89CC-9C57-4496-AB77-8D0E3E3D1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다음 실행</a:t>
            </a:r>
          </a:p>
        </p:txBody>
      </p:sp>
      <p:sp>
        <p:nvSpPr>
          <p:cNvPr id="11" name="목표와 다음 지원을 정하고 결과를 이어 기록합니다. 치료 효과는">
            <a:extLst xmlns:a="http://schemas.openxmlformats.org/drawingml/2006/main">
              <a:ext uri="{FF2B5EF4-FFF2-40B4-BE49-F238E27FC236}">
                <a16:creationId xmlns:a16="http://schemas.microsoft.com/office/drawing/2014/main" id="{0E973209-0679-4EA5-9100-8F7B5A49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목표와 다음 지원을 정하고 결과를 이어 기록합니다. 치료 효과는 별도 연구로 검증합니다.</a:t>
            </a:r>
          </a:p>
        </p:txBody>
      </p:sp>
      <p:sp>
        <p:nvSpPr>
          <p:cNvPr id="12" name="2026-10-14 공개 홈페이지 실제 화면">
            <a:extLst xmlns:a="http://schemas.openxmlformats.org/drawingml/2006/main">
              <a:ext uri="{FF2B5EF4-FFF2-40B4-BE49-F238E27FC236}">
                <a16:creationId xmlns:a16="http://schemas.microsoft.com/office/drawing/2014/main" id="{1DDF40EF-D39B-4BB7-AB98-A040A7095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6000750"/>
            <a:ext cx="5200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공개 홈페이지 실제 화면</a:t>
            </a:r>
          </a:p>
        </p:txBody>
      </p:sp>
      <p:sp>
        <p:nvSpPr>
          <p:cNvPr id="13" name="근거: 자람이 서비스">
            <a:extLst xmlns:a="http://schemas.openxmlformats.org/drawingml/2006/main">
              <a:ext uri="{FF2B5EF4-FFF2-40B4-BE49-F238E27FC236}">
                <a16:creationId xmlns:a16="http://schemas.microsoft.com/office/drawing/2014/main" id="{D17A09D7-400B-4CA7-A7ED-4EEF3C2C3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근거: 자람이 서비스</a:t>
            </a:r>
          </a:p>
        </p:txBody>
      </p:sp>
      <p:sp>
        <p:nvSpPr>
          <p:cNvPr id="14" name="2026-10-14 기준 · jarame.or.kr">
            <a:extLst xmlns:a="http://schemas.openxmlformats.org/drawingml/2006/main">
              <a:ext uri="{FF2B5EF4-FFF2-40B4-BE49-F238E27FC236}">
                <a16:creationId xmlns:a16="http://schemas.microsoft.com/office/drawing/2014/main" id="{0C47D8CF-0D9C-4910-9A71-C38B03551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jarame.or.kr</a:t>
            </a:r>
          </a:p>
        </p:txBody>
      </p:sp>
    </p:spTree>
    <p:extLst>
      <p:ext uri="{BB962C8B-B14F-4D97-AF65-F5344CB8AC3E}">
        <p14:creationId xmlns:p14="http://schemas.microsoft.com/office/powerpoint/2010/main" val="15899942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JARAME">
            <a:extLst xmlns:a="http://schemas.openxmlformats.org/drawingml/2006/main">
              <a:ext uri="{FF2B5EF4-FFF2-40B4-BE49-F238E27FC236}">
                <a16:creationId xmlns:a16="http://schemas.microsoft.com/office/drawing/2014/main" id="{92C242C0-6C15-4317-9918-D6DF5FA31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2F631D2C-3696-4ECF-B1D8-D9AE11635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06</a:t>
            </a:r>
          </a:p>
        </p:txBody>
      </p:sp>
      <p:sp>
        <p:nvSpPr>
          <p:cNvPr id="3" name="9개 역할의 협업 구조">
            <a:extLst xmlns:a="http://schemas.openxmlformats.org/drawingml/2006/main">
              <a:ext uri="{FF2B5EF4-FFF2-40B4-BE49-F238E27FC236}">
                <a16:creationId xmlns:a16="http://schemas.microsoft.com/office/drawing/2014/main" id="{4D35DC8A-8705-40D5-A814-C4AA1A111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9개 역할의 협업 구조</a:t>
            </a:r>
          </a:p>
        </p:txBody>
      </p:sp>
      <p:sp>
        <p:nvSpPr>
          <p:cNvPr id="4" name="사람 중심 기록에 역할·관계·동의 범위를 함께 적용합니다.">
            <a:extLst xmlns:a="http://schemas.openxmlformats.org/drawingml/2006/main">
              <a:ext uri="{FF2B5EF4-FFF2-40B4-BE49-F238E27FC236}">
                <a16:creationId xmlns:a16="http://schemas.microsoft.com/office/drawing/2014/main" id="{AAEC111B-9BD9-4F8F-9655-01AC5B343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사람 중심 기록에 역할·관계·동의 범위를 함께 적용합니다.</a:t>
            </a:r>
          </a:p>
        </p:txBody>
      </p:sp>
      <p:sp>
        <p:nvSpPr>
          <p:cNvPr id="5" name="9">
            <a:extLst xmlns:a="http://schemas.openxmlformats.org/drawingml/2006/main">
              <a:ext uri="{FF2B5EF4-FFF2-40B4-BE49-F238E27FC236}">
                <a16:creationId xmlns:a16="http://schemas.microsoft.com/office/drawing/2014/main" id="{BB4B5269-B553-4E6C-AD5B-88A1E0180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495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7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67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67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9</a:t>
            </a:r>
          </a:p>
        </p:txBody>
      </p:sp>
      <p:sp>
        <p:nvSpPr>
          <p:cNvPr id="6" name="역할별 작업공간과 접근 범위">
            <a:extLst xmlns:a="http://schemas.openxmlformats.org/drawingml/2006/main">
              <a:ext uri="{FF2B5EF4-FFF2-40B4-BE49-F238E27FC236}">
                <a16:creationId xmlns:a16="http://schemas.microsoft.com/office/drawing/2014/main" id="{4E774605-A565-42AB-98BB-DA9AB3EE8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4667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역할별 작업공간과 접근 범위</a:t>
            </a:r>
          </a:p>
        </p:txBody>
      </p:sp>
      <p:sp>
        <p:nvSpPr>
          <p:cNvPr id="7" name="당사자와 가족">
            <a:extLst xmlns:a="http://schemas.openxmlformats.org/drawingml/2006/main">
              <a:ext uri="{FF2B5EF4-FFF2-40B4-BE49-F238E27FC236}">
                <a16:creationId xmlns:a16="http://schemas.microsoft.com/office/drawing/2014/main" id="{E294D048-5F4C-4504-A245-7F2E09294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571750"/>
            <a:ext cx="5581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당사자와 가족</a:t>
            </a:r>
          </a:p>
        </p:txBody>
      </p:sp>
      <p:sp>
        <p:nvSpPr>
          <p:cNvPr id="8" name="당사자·보호자가 기록과 공유의 중심이 됩니다. 성인 당사자의 선">
            <a:extLst xmlns:a="http://schemas.openxmlformats.org/drawingml/2006/main">
              <a:ext uri="{FF2B5EF4-FFF2-40B4-BE49-F238E27FC236}">
                <a16:creationId xmlns:a16="http://schemas.microsoft.com/office/drawing/2014/main" id="{BAE1BD46-7BEF-4F1A-A1FA-7C9F3A886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33700"/>
            <a:ext cx="5581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당사자·보호자가 기록과 공유의 중심이 됩니다. 성인 당사자의 선택과 동의를 존중합니다.</a:t>
            </a:r>
          </a:p>
        </p:txBody>
      </p:sp>
      <p:sp>
        <p:nvSpPr>
          <p:cNvPr id="9" name="지원 전문가">
            <a:extLst xmlns:a="http://schemas.openxmlformats.org/drawingml/2006/main">
              <a:ext uri="{FF2B5EF4-FFF2-40B4-BE49-F238E27FC236}">
                <a16:creationId xmlns:a16="http://schemas.microsoft.com/office/drawing/2014/main" id="{5F7F9DBA-E520-4008-91A6-AA107D364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771900"/>
            <a:ext cx="5581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지원 전문가</a:t>
            </a:r>
          </a:p>
        </p:txBody>
      </p:sp>
      <p:sp>
        <p:nvSpPr>
          <p:cNvPr id="10" name="치료사·교사·의사·활동지원사가 각 업무와 배정 범위에서 자료를 ">
            <a:extLst xmlns:a="http://schemas.openxmlformats.org/drawingml/2006/main">
              <a:ext uri="{FF2B5EF4-FFF2-40B4-BE49-F238E27FC236}">
                <a16:creationId xmlns:a16="http://schemas.microsoft.com/office/drawing/2014/main" id="{8EE1C2BD-9669-4D8F-AB58-CD107C260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133850"/>
            <a:ext cx="5581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치료사·교사·의사·활동지원사가 각 업무와 배정 범위에서 자료를 작성·검토합니다.</a:t>
            </a:r>
          </a:p>
        </p:txBody>
      </p:sp>
      <p:sp>
        <p:nvSpPr>
          <p:cNvPr id="11" name="기관 관리자">
            <a:extLst xmlns:a="http://schemas.openxmlformats.org/drawingml/2006/main">
              <a:ext uri="{FF2B5EF4-FFF2-40B4-BE49-F238E27FC236}">
                <a16:creationId xmlns:a16="http://schemas.microsoft.com/office/drawing/2014/main" id="{DC23690F-B424-4EFD-82D8-B0D26A2CD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972050"/>
            <a:ext cx="5581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기관 관리자</a:t>
            </a:r>
          </a:p>
        </p:txBody>
      </p:sp>
      <p:sp>
        <p:nvSpPr>
          <p:cNvPr id="12" name="센터·학교·병원 관리자가 소속과 담당 배정을 관리합니다. 기관 ">
            <a:extLst xmlns:a="http://schemas.openxmlformats.org/drawingml/2006/main">
              <a:ext uri="{FF2B5EF4-FFF2-40B4-BE49-F238E27FC236}">
                <a16:creationId xmlns:a16="http://schemas.microsoft.com/office/drawing/2014/main" id="{E84F9F14-C625-466D-BD9B-3F04BDF6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334000"/>
            <a:ext cx="5581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센터·학교·병원 관리자가 소속과 담당 배정을 관리합니다. 기관 운영 권한과 민감자료 열람 권한을 분리합니다.</a:t>
            </a:r>
          </a:p>
        </p:txBody>
      </p:sp>
      <p:sp>
        <p:nvSpPr>
          <p:cNvPr id="13" name="2026-10-14 기준 · jarame.or.kr">
            <a:extLst xmlns:a="http://schemas.openxmlformats.org/drawingml/2006/main">
              <a:ext uri="{FF2B5EF4-FFF2-40B4-BE49-F238E27FC236}">
                <a16:creationId xmlns:a16="http://schemas.microsoft.com/office/drawing/2014/main" id="{5EEB4C57-8196-4642-AAEC-92CFE0142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jarame.or.kr</a:t>
            </a:r>
          </a:p>
        </p:txBody>
      </p:sp>
    </p:spTree>
    <p:extLst>
      <p:ext uri="{BB962C8B-B14F-4D97-AF65-F5344CB8AC3E}">
        <p14:creationId xmlns:p14="http://schemas.microsoft.com/office/powerpoint/2010/main" val="38528908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F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JARAME">
            <a:extLst xmlns:a="http://schemas.openxmlformats.org/drawingml/2006/main">
              <a:ext uri="{FF2B5EF4-FFF2-40B4-BE49-F238E27FC236}">
                <a16:creationId xmlns:a16="http://schemas.microsoft.com/office/drawing/2014/main" id="{ADE463F7-C6A9-48AD-83D1-CD82C9D34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0CA7F67A-CAF8-4463-82C6-5C118E8D6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07</a:t>
            </a:r>
          </a:p>
        </p:txBody>
      </p:sp>
      <p:sp>
        <p:nvSpPr>
          <p:cNvPr id="3" name="DAL 연구를 발달지원 업무로 구현합니다">
            <a:extLst xmlns:a="http://schemas.openxmlformats.org/drawingml/2006/main">
              <a:ext uri="{FF2B5EF4-FFF2-40B4-BE49-F238E27FC236}">
                <a16:creationId xmlns:a16="http://schemas.microsoft.com/office/drawing/2014/main" id="{0CB8698B-F7BB-41D7-9710-B168ACF2F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DAL 연구를 발달지원 업무로 구현합니다</a:t>
            </a:r>
          </a:p>
        </p:txBody>
      </p:sp>
      <p:sp>
        <p:nvSpPr>
          <p:cNvPr id="4" name="범용 아키텍처 DAL, 발달지원 구조 DAL-DD, 서비스 자람">
            <a:extLst xmlns:a="http://schemas.openxmlformats.org/drawingml/2006/main">
              <a:ext uri="{FF2B5EF4-FFF2-40B4-BE49-F238E27FC236}">
                <a16:creationId xmlns:a16="http://schemas.microsoft.com/office/drawing/2014/main" id="{60140437-0D8E-49A0-9A70-6BDFC67F7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범용 아키텍처 DAL, 발달지원 구조 DAL-DD, 서비스 자람이를 구분합니다.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6D7288-BEA4-4B23-817B-5B42F689B7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b42cd837d0451f"/>
          <a:stretch xmlns:a="http://schemas.openxmlformats.org/drawingml/2006/main"/>
        </p:blipFill>
        <p:spPr>
          <a:xfrm xmlns:a="http://schemas.openxmlformats.org/drawingml/2006/main">
            <a:off x="6630761" y="2524125"/>
            <a:ext cx="4702629" cy="3429000"/>
          </a:xfrm>
          <a:prstGeom xmlns:a="http://schemas.openxmlformats.org/drawingml/2006/main" prst="rect">
            <a:avLst/>
          </a:prstGeom>
        </p:spPr>
      </p:pic>
      <p:sp>
        <p:nvSpPr>
          <p:cNvPr id="6" name="기록과 맥락">
            <a:extLst xmlns:a="http://schemas.openxmlformats.org/drawingml/2006/main">
              <a:ext uri="{FF2B5EF4-FFF2-40B4-BE49-F238E27FC236}">
                <a16:creationId xmlns:a16="http://schemas.microsoft.com/office/drawing/2014/main" id="{D22B3FEF-C0E4-4D3A-B66C-7B3828E06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5270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기록과 맥락</a:t>
            </a:r>
          </a:p>
        </p:txBody>
      </p:sp>
      <p:sp>
        <p:nvSpPr>
          <p:cNvPr id="7" name="작성자·시각·기관·관찰 조건·목표를 보존해 한 사람의 변화를 살">
            <a:extLst xmlns:a="http://schemas.openxmlformats.org/drawingml/2006/main">
              <a:ext uri="{FF2B5EF4-FFF2-40B4-BE49-F238E27FC236}">
                <a16:creationId xmlns:a16="http://schemas.microsoft.com/office/drawing/2014/main" id="{F59CAA3D-377A-413B-B206-8979D4954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작성자·시각·기관·관찰 조건·목표를 보존해 한 사람의 변화를 살핍니다.</a:t>
            </a:r>
          </a:p>
        </p:txBody>
      </p:sp>
      <p:sp>
        <p:nvSpPr>
          <p:cNvPr id="8" name="설명 가능한 분석">
            <a:extLst xmlns:a="http://schemas.openxmlformats.org/drawingml/2006/main">
              <a:ext uri="{FF2B5EF4-FFF2-40B4-BE49-F238E27FC236}">
                <a16:creationId xmlns:a16="http://schemas.microsoft.com/office/drawing/2014/main" id="{233DE623-C9C0-4735-A565-1C04EB5E2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62375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설명 가능한 분석</a:t>
            </a:r>
          </a:p>
        </p:txBody>
      </p:sp>
      <p:sp>
        <p:nvSpPr>
          <p:cNvPr id="9" name="규칙 집계와 생성형 AI 초안을 구분합니다. 리포트에 사용 기간">
            <a:extLst xmlns:a="http://schemas.openxmlformats.org/drawingml/2006/main">
              <a:ext uri="{FF2B5EF4-FFF2-40B4-BE49-F238E27FC236}">
                <a16:creationId xmlns:a16="http://schemas.microsoft.com/office/drawing/2014/main" id="{6F9E30D1-12FF-4061-BF17-A5D1480FA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4325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규칙 집계와 생성형 AI 초안을 구분합니다. 리포트에 사용 기간·누락·불확실성과 설명 근거를 표시합니다.</a:t>
            </a:r>
          </a:p>
        </p:txBody>
      </p:sp>
      <p:sp>
        <p:nvSpPr>
          <p:cNvPr id="10" name="권한 있는 실행">
            <a:extLst xmlns:a="http://schemas.openxmlformats.org/drawingml/2006/main">
              <a:ext uri="{FF2B5EF4-FFF2-40B4-BE49-F238E27FC236}">
                <a16:creationId xmlns:a16="http://schemas.microsoft.com/office/drawing/2014/main" id="{D6372442-515F-4FDE-AD68-19975E39F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권한 있는 실행</a:t>
            </a:r>
          </a:p>
        </p:txBody>
      </p:sp>
      <p:sp>
        <p:nvSpPr>
          <p:cNvPr id="11" name="건강·돌봄여권과 FHIR 형식 내보내기, 동의 기반 공유를 지원">
            <a:extLst xmlns:a="http://schemas.openxmlformats.org/drawingml/2006/main">
              <a:ext uri="{FF2B5EF4-FFF2-40B4-BE49-F238E27FC236}">
                <a16:creationId xmlns:a16="http://schemas.microsoft.com/office/drawing/2014/main" id="{3A01E9F4-02EB-4046-BFC9-3955AC963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건강·돌봄여권과 FHIR 형식 내보내기, 동의 기반 공유를 지원합니다. EMR·나이스 실제 연동은 별도 협력 범위입니다.</a:t>
            </a:r>
          </a:p>
        </p:txBody>
      </p:sp>
      <p:sp>
        <p:nvSpPr>
          <p:cNvPr id="12" name="공개 기술·신뢰 페이지">
            <a:extLst xmlns:a="http://schemas.openxmlformats.org/drawingml/2006/main">
              <a:ext uri="{FF2B5EF4-FFF2-40B4-BE49-F238E27FC236}">
                <a16:creationId xmlns:a16="http://schemas.microsoft.com/office/drawing/2014/main" id="{3774939E-DCD0-4A5A-8EAC-8DE1B91DF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6000750"/>
            <a:ext cx="5200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 기술·신뢰 페이지</a:t>
            </a:r>
          </a:p>
        </p:txBody>
      </p:sp>
      <p:sp>
        <p:nvSpPr>
          <p:cNvPr id="13" name="근거: 자람이 기술·신뢰">
            <a:extLst xmlns:a="http://schemas.openxmlformats.org/drawingml/2006/main">
              <a:ext uri="{FF2B5EF4-FFF2-40B4-BE49-F238E27FC236}">
                <a16:creationId xmlns:a16="http://schemas.microsoft.com/office/drawing/2014/main" id="{AD690F60-BE2E-4A6A-A69C-2DB2B9AE0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근거: 자람이 기술·신뢰</a:t>
            </a:r>
          </a:p>
        </p:txBody>
      </p:sp>
      <p:sp>
        <p:nvSpPr>
          <p:cNvPr id="14" name="2026-10-14 기준 · jarame.or.kr">
            <a:extLst xmlns:a="http://schemas.openxmlformats.org/drawingml/2006/main">
              <a:ext uri="{FF2B5EF4-FFF2-40B4-BE49-F238E27FC236}">
                <a16:creationId xmlns:a16="http://schemas.microsoft.com/office/drawing/2014/main" id="{F2460CF3-E759-4748-A322-A1F71734C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jarame.or.kr</a:t>
            </a:r>
          </a:p>
        </p:txBody>
      </p:sp>
    </p:spTree>
    <p:extLst>
      <p:ext uri="{BB962C8B-B14F-4D97-AF65-F5344CB8AC3E}">
        <p14:creationId xmlns:p14="http://schemas.microsoft.com/office/powerpoint/2010/main" val="13549491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JARAME">
            <a:extLst xmlns:a="http://schemas.openxmlformats.org/drawingml/2006/main">
              <a:ext uri="{FF2B5EF4-FFF2-40B4-BE49-F238E27FC236}">
                <a16:creationId xmlns:a16="http://schemas.microsoft.com/office/drawing/2014/main" id="{F7F5989F-C7EA-4C7A-A2B8-9EDD7E69F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08F3D129-A75D-4C86-BF22-42316D6CE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08</a:t>
            </a:r>
          </a:p>
        </p:txBody>
      </p:sp>
      <p:sp>
        <p:nvSpPr>
          <p:cNvPr id="3" name="기존 도구와 함께 쓰는 위치">
            <a:extLst xmlns:a="http://schemas.openxmlformats.org/drawingml/2006/main">
              <a:ext uri="{FF2B5EF4-FFF2-40B4-BE49-F238E27FC236}">
                <a16:creationId xmlns:a16="http://schemas.microsoft.com/office/drawing/2014/main" id="{CF939075-BB7C-48AD-B855-1A3D70C4C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기존 도구와 함께 쓰는 위치</a:t>
            </a:r>
          </a:p>
        </p:txBody>
      </p:sp>
      <p:sp>
        <p:nvSpPr>
          <p:cNvPr id="4" name="기록과 지원의 연속성을 중심으로 도입 가치를 검증합니다.">
            <a:extLst xmlns:a="http://schemas.openxmlformats.org/drawingml/2006/main">
              <a:ext uri="{FF2B5EF4-FFF2-40B4-BE49-F238E27FC236}">
                <a16:creationId xmlns:a16="http://schemas.microsoft.com/office/drawing/2014/main" id="{D3C03BF2-920C-4946-A90B-CB7003753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기록과 지원의 연속성을 중심으로 도입 가치를 검증합니다.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DD29E0-99BA-475C-B712-BEB35DFC3446}"/>
              </a:ext>
            </a:extLst>
          </p:cNvPr>
          <p:cNvGraphicFramePr/>
          <p:nvPr/>
        </p:nvGraphicFramePr>
        <p:xfrm>
          <a:off xmlns:a="http://schemas.openxmlformats.org/drawingml/2006/main" x="609600" y="2667000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4000500"/>
                <a:gridCol w="4210050"/>
              </a:tblGrid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대안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주요 쓰임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자람이의 도입 제안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종이·메신저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빠른 메모·연락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기간·출처·동의가 있는 기록과 인수인계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기관 ERP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소속기관의 일정·행정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기관 간 당사자 기록의 연속성 보완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치료 매칭·일지 앱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전문가 탐색·세션 관리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생활·건강·교육과 목적별 리포트 연결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자람이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다역할 케어로그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현장 과업과 유료 전환으로 가치 입증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</a:tbl>
          </a:graphicData>
        </a:graphic>
      </p:graphicFrame>
      <p:sp>
        <p:nvSpPr>
          <p:cNvPr id="6" name="대안별 일반 업무 비교입니다. 특정 경쟁사의 미제공 기능이나 우">
            <a:extLst xmlns:a="http://schemas.openxmlformats.org/drawingml/2006/main">
              <a:ext uri="{FF2B5EF4-FFF2-40B4-BE49-F238E27FC236}">
                <a16:creationId xmlns:a16="http://schemas.microsoft.com/office/drawing/2014/main" id="{44BE8208-758F-4FE3-A12E-4FD07874B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대안별 일반 업무 비교입니다. 특정 경쟁사의 미제공 기능이나 우월성을 단정하지 않습니다.</a:t>
            </a:r>
          </a:p>
        </p:txBody>
      </p:sp>
      <p:sp>
        <p:nvSpPr>
          <p:cNvPr id="7" name="2026-10-14 기준 · jarame.or.kr">
            <a:extLst xmlns:a="http://schemas.openxmlformats.org/drawingml/2006/main">
              <a:ext uri="{FF2B5EF4-FFF2-40B4-BE49-F238E27FC236}">
                <a16:creationId xmlns:a16="http://schemas.microsoft.com/office/drawing/2014/main" id="{632CD529-4B26-4206-8FD7-B6B2A6644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jarame.or.kr</a:t>
            </a:r>
          </a:p>
        </p:txBody>
      </p:sp>
    </p:spTree>
    <p:extLst>
      <p:ext uri="{BB962C8B-B14F-4D97-AF65-F5344CB8AC3E}">
        <p14:creationId xmlns:p14="http://schemas.microsoft.com/office/powerpoint/2010/main" val="20349799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JARAME">
            <a:extLst xmlns:a="http://schemas.openxmlformats.org/drawingml/2006/main">
              <a:ext uri="{FF2B5EF4-FFF2-40B4-BE49-F238E27FC236}">
                <a16:creationId xmlns:a16="http://schemas.microsoft.com/office/drawing/2014/main" id="{81D1A83A-CEA2-4350-B2F1-944F21E25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09">
            <a:extLst xmlns:a="http://schemas.openxmlformats.org/drawingml/2006/main">
              <a:ext uri="{FF2B5EF4-FFF2-40B4-BE49-F238E27FC236}">
                <a16:creationId xmlns:a16="http://schemas.microsoft.com/office/drawing/2014/main" id="{4ADDE9E1-B2A2-4F6D-B846-78D193392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09</a:t>
            </a:r>
          </a:p>
        </p:txBody>
      </p:sp>
      <p:sp>
        <p:nvSpPr>
          <p:cNvPr id="3" name="기관 구독이 첫 수익모델입니다">
            <a:extLst xmlns:a="http://schemas.openxmlformats.org/drawingml/2006/main">
              <a:ext uri="{FF2B5EF4-FFF2-40B4-BE49-F238E27FC236}">
                <a16:creationId xmlns:a16="http://schemas.microsoft.com/office/drawing/2014/main" id="{A062A2E5-13CF-40CC-914F-AC08F7F56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기관 구독이 첫 수익모델입니다</a:t>
            </a:r>
          </a:p>
        </p:txBody>
      </p:sp>
      <p:sp>
        <p:nvSpPr>
          <p:cNvPr id="4" name="구매자와 이용자의 부담을 나누고 단계적으로 유료화를 검증합니다.">
            <a:extLst xmlns:a="http://schemas.openxmlformats.org/drawingml/2006/main">
              <a:ext uri="{FF2B5EF4-FFF2-40B4-BE49-F238E27FC236}">
                <a16:creationId xmlns:a16="http://schemas.microsoft.com/office/drawing/2014/main" id="{013DD67E-9226-481B-B661-0294A68BF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구매자와 이용자의 부담을 나누고 단계적으로 유료화를 검증합니다.</a:t>
            </a:r>
          </a:p>
        </p:txBody>
      </p:sp>
      <p:sp>
        <p:nvSpPr>
          <p:cNvPr id="5" name="현재 정책">
            <a:extLst xmlns:a="http://schemas.openxmlformats.org/drawingml/2006/main">
              <a:ext uri="{FF2B5EF4-FFF2-40B4-BE49-F238E27FC236}">
                <a16:creationId xmlns:a16="http://schemas.microsoft.com/office/drawing/2014/main" id="{CE859ADF-B6D8-4F0E-B7A8-1289E50B9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현재 정책</a:t>
            </a:r>
          </a:p>
        </p:txBody>
      </p:sp>
      <p:sp>
        <p:nvSpPr>
          <p:cNvPr id="6" name="공개 요금 안내는 베타 무료와 기관 규모별 구독 검토를 구분합니">
            <a:extLst xmlns:a="http://schemas.openxmlformats.org/drawingml/2006/main">
              <a:ext uri="{FF2B5EF4-FFF2-40B4-BE49-F238E27FC236}">
                <a16:creationId xmlns:a16="http://schemas.microsoft.com/office/drawing/2014/main" id="{C273E09E-1769-4612-A3D3-0BE09568C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 요금 안내는 베타 무료와 기관 규모별 구독 검토를 구분합니다. 확정 유료 매출은 별도 증빙이 필요합니다.</a:t>
            </a:r>
          </a:p>
        </p:txBody>
      </p:sp>
      <p:sp>
        <p:nvSpPr>
          <p:cNvPr id="7" name="유료화 제안">
            <a:extLst xmlns:a="http://schemas.openxmlformats.org/drawingml/2006/main">
              <a:ext uri="{FF2B5EF4-FFF2-40B4-BE49-F238E27FC236}">
                <a16:creationId xmlns:a16="http://schemas.microsoft.com/office/drawing/2014/main" id="{2267040A-329E-4567-B515-C54A5B014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유료화 제안</a:t>
            </a:r>
          </a:p>
        </p:txBody>
      </p:sp>
      <p:sp>
        <p:nvSpPr>
          <p:cNvPr id="8" name="기관 규모·활성 이용자·AI 사용량·온보딩 지원 범위로 계약을 ">
            <a:extLst xmlns:a="http://schemas.openxmlformats.org/drawingml/2006/main">
              <a:ext uri="{FF2B5EF4-FFF2-40B4-BE49-F238E27FC236}">
                <a16:creationId xmlns:a16="http://schemas.microsoft.com/office/drawing/2014/main" id="{DE3F3A56-63B6-46CA-82B1-8918DDECB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기관 규모·활성 이용자·AI 사용량·온보딩 지원 범위로 계약을 설계합니다. 치료사·교사의 중복 개인 과금은 지양합니다.</a:t>
            </a:r>
          </a:p>
        </p:txBody>
      </p:sp>
      <p:sp>
        <p:nvSpPr>
          <p:cNvPr id="9" name="확장 수익">
            <a:extLst xmlns:a="http://schemas.openxmlformats.org/drawingml/2006/main">
              <a:ext uri="{FF2B5EF4-FFF2-40B4-BE49-F238E27FC236}">
                <a16:creationId xmlns:a16="http://schemas.microsoft.com/office/drawing/2014/main" id="{F8CAAF2D-8C1B-45F9-81CC-803AF54DB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확장 수익</a:t>
            </a:r>
          </a:p>
        </p:txBody>
      </p:sp>
      <p:sp>
        <p:nvSpPr>
          <p:cNvPr id="10" name="기관 도입·교육 지원, 승인된 API·표준 연동, 공공 실증을 ">
            <a:extLst xmlns:a="http://schemas.openxmlformats.org/drawingml/2006/main">
              <a:ext uri="{FF2B5EF4-FFF2-40B4-BE49-F238E27FC236}">
                <a16:creationId xmlns:a16="http://schemas.microsoft.com/office/drawing/2014/main" id="{BAFEB048-05C6-4729-9E57-AAC12A26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기관 도입·교육 지원, 승인된 API·표준 연동, 공공 실증을 각각 계약합니다. 민감 개인정보 판매를 수익원으로 삼지 않습니다.</a:t>
            </a:r>
          </a:p>
        </p:txBody>
      </p:sp>
      <p:sp>
        <p:nvSpPr>
          <p:cNvPr id="11" name="근거: 자람이 요금·도입 안내">
            <a:extLst xmlns:a="http://schemas.openxmlformats.org/drawingml/2006/main">
              <a:ext uri="{FF2B5EF4-FFF2-40B4-BE49-F238E27FC236}">
                <a16:creationId xmlns:a16="http://schemas.microsoft.com/office/drawing/2014/main" id="{3E11F88C-3939-4551-A79A-B8033B3BF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근거: 자람이 요금·도입 안내</a:t>
            </a:r>
          </a:p>
        </p:txBody>
      </p:sp>
      <p:sp>
        <p:nvSpPr>
          <p:cNvPr id="12" name="2026-10-14 기준 · jarame.or.kr">
            <a:extLst xmlns:a="http://schemas.openxmlformats.org/drawingml/2006/main">
              <a:ext uri="{FF2B5EF4-FFF2-40B4-BE49-F238E27FC236}">
                <a16:creationId xmlns:a16="http://schemas.microsoft.com/office/drawing/2014/main" id="{D6B61A3A-F8AB-4C3D-8325-40EBAC604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jarame.or.kr</a:t>
            </a:r>
          </a:p>
        </p:txBody>
      </p:sp>
    </p:spTree>
    <p:extLst>
      <p:ext uri="{BB962C8B-B14F-4D97-AF65-F5344CB8AC3E}">
        <p14:creationId xmlns:p14="http://schemas.microsoft.com/office/powerpoint/2010/main" val="6009561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F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JARAME">
            <a:extLst xmlns:a="http://schemas.openxmlformats.org/drawingml/2006/main">
              <a:ext uri="{FF2B5EF4-FFF2-40B4-BE49-F238E27FC236}">
                <a16:creationId xmlns:a16="http://schemas.microsoft.com/office/drawing/2014/main" id="{EB7919D0-6657-4509-9E85-6D9DD70B5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3D1EF833-BA99-456E-8170-B6926812F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10</a:t>
            </a:r>
          </a:p>
        </p:txBody>
      </p:sp>
      <p:sp>
        <p:nvSpPr>
          <p:cNvPr id="3" name="기관 구독 민감도">
            <a:extLst xmlns:a="http://schemas.openxmlformats.org/drawingml/2006/main">
              <a:ext uri="{FF2B5EF4-FFF2-40B4-BE49-F238E27FC236}">
                <a16:creationId xmlns:a16="http://schemas.microsoft.com/office/drawing/2014/main" id="{3502A91F-8555-4675-9355-BACCD34A3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기관 구독 민감도</a:t>
            </a:r>
          </a:p>
        </p:txBody>
      </p:sp>
      <p:sp>
        <p:nvSpPr>
          <p:cNvPr id="4" name="월 10만원을 가정한 계산 예시입니다. 확정 요금이나 매출 전망">
            <a:extLst xmlns:a="http://schemas.openxmlformats.org/drawingml/2006/main">
              <a:ext uri="{FF2B5EF4-FFF2-40B4-BE49-F238E27FC236}">
                <a16:creationId xmlns:a16="http://schemas.microsoft.com/office/drawing/2014/main" id="{10A861D5-BEB9-4019-947E-7DEDF44BD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 10만원을 가정한 계산 예시입니다. 확정 요금이나 매출 전망이 아닙니다.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8AF2A8-57BA-4550-A1DF-BDDB241C5BE9}"/>
              </a:ext>
            </a:extLst>
          </p:cNvPr>
          <p:cNvGraphicFramePr/>
          <p:nvPr/>
        </p:nvGraphicFramePr>
        <p:xfrm>
          <a:off xmlns:a="http://schemas.openxmlformats.org/drawingml/2006/main" x="609600" y="2667000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4000500"/>
                <a:gridCol w="4210050"/>
              </a:tblGrid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유료 기관 가정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월 반복매출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연 환산 반복매출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30곳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3,600만원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100곳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1,000만원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1억 2,000만원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300곳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3,000만원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3억 6,000만원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월매출 = 유료 기관 수 × 월 10만원. 연 환산 = 월매출 ">
            <a:extLst xmlns:a="http://schemas.openxmlformats.org/drawingml/2006/main">
              <a:ext uri="{FF2B5EF4-FFF2-40B4-BE49-F238E27FC236}">
                <a16:creationId xmlns:a16="http://schemas.microsoft.com/office/drawing/2014/main" id="{F9842426-9105-426E-B7E7-909AA2FE4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월매출 = 유료 기관 수 × 월 10만원. 연 환산 = 월매출 × 12. VAT·할인·이탈·도입비·원가 제외. ARR 실적이 아닙니다.</a:t>
            </a:r>
          </a:p>
        </p:txBody>
      </p:sp>
      <p:sp>
        <p:nvSpPr>
          <p:cNvPr id="7" name="2026-10-14 기준 · jarame.or.kr">
            <a:extLst xmlns:a="http://schemas.openxmlformats.org/drawingml/2006/main">
              <a:ext uri="{FF2B5EF4-FFF2-40B4-BE49-F238E27FC236}">
                <a16:creationId xmlns:a16="http://schemas.microsoft.com/office/drawing/2014/main" id="{B569DB1E-4567-4C15-ADF4-89A5729C7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jarame.or.kr</a:t>
            </a:r>
          </a:p>
        </p:txBody>
      </p:sp>
    </p:spTree>
    <p:extLst>
      <p:ext uri="{BB962C8B-B14F-4D97-AF65-F5344CB8AC3E}">
        <p14:creationId xmlns:p14="http://schemas.microsoft.com/office/powerpoint/2010/main" val="102332564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JARAME">
            <a:extLst xmlns:a="http://schemas.openxmlformats.org/drawingml/2006/main">
              <a:ext uri="{FF2B5EF4-FFF2-40B4-BE49-F238E27FC236}">
                <a16:creationId xmlns:a16="http://schemas.microsoft.com/office/drawing/2014/main" id="{F2B53BFF-7D74-4A5B-9D39-D601415D6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11">
            <a:extLst xmlns:a="http://schemas.openxmlformats.org/drawingml/2006/main">
              <a:ext uri="{FF2B5EF4-FFF2-40B4-BE49-F238E27FC236}">
                <a16:creationId xmlns:a16="http://schemas.microsoft.com/office/drawing/2014/main" id="{66A0A540-CCFF-4F22-BE75-A0639C3F1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11</a:t>
            </a:r>
          </a:p>
        </p:txBody>
      </p:sp>
      <p:sp>
        <p:nvSpPr>
          <p:cNvPr id="3" name="한 기관의 반복 사용부터 확장합니다">
            <a:extLst xmlns:a="http://schemas.openxmlformats.org/drawingml/2006/main">
              <a:ext uri="{FF2B5EF4-FFF2-40B4-BE49-F238E27FC236}">
                <a16:creationId xmlns:a16="http://schemas.microsoft.com/office/drawing/2014/main" id="{1A200D27-4537-4AB6-BAEC-E32A56569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한 기관의 반복 사용부터 확장합니다</a:t>
            </a:r>
          </a:p>
        </p:txBody>
      </p:sp>
      <p:sp>
        <p:nvSpPr>
          <p:cNvPr id="4" name="도입 담당자와 보호자가 같은 핵심 과업을 끝내도록 설계합니다.">
            <a:extLst xmlns:a="http://schemas.openxmlformats.org/drawingml/2006/main">
              <a:ext uri="{FF2B5EF4-FFF2-40B4-BE49-F238E27FC236}">
                <a16:creationId xmlns:a16="http://schemas.microsoft.com/office/drawing/2014/main" id="{98E4F80F-344E-4BA9-AEC8-D84BC5FAA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도입 담당자와 보호자가 같은 핵심 과업을 끝내도록 설계합니다.</a:t>
            </a:r>
          </a:p>
        </p:txBody>
      </p:sp>
      <p:sp>
        <p:nvSpPr>
          <p:cNvPr id="5" name="첫 진입">
            <a:extLst xmlns:a="http://schemas.openxmlformats.org/drawingml/2006/main">
              <a:ext uri="{FF2B5EF4-FFF2-40B4-BE49-F238E27FC236}">
                <a16:creationId xmlns:a16="http://schemas.microsoft.com/office/drawing/2014/main" id="{538C6D16-9E4C-49A1-B344-BEF74D1FF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첫 진입</a:t>
            </a:r>
          </a:p>
        </p:txBody>
      </p:sp>
      <p:sp>
        <p:nvSpPr>
          <p:cNvPr id="6" name="기관 책임자와 기록·리포트·인수인계 업무를 선정하고 도입 전 소">
            <a:extLst xmlns:a="http://schemas.openxmlformats.org/drawingml/2006/main">
              <a:ext uri="{FF2B5EF4-FFF2-40B4-BE49-F238E27FC236}">
                <a16:creationId xmlns:a16="http://schemas.microsoft.com/office/drawing/2014/main" id="{68287AA1-17BC-4639-9878-F15E485D7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기관 책임자와 기록·리포트·인수인계 업무를 선정하고 도입 전 소요시간을 측정합니다.</a:t>
            </a:r>
          </a:p>
        </p:txBody>
      </p:sp>
      <p:sp>
        <p:nvSpPr>
          <p:cNvPr id="7" name="실증">
            <a:extLst xmlns:a="http://schemas.openxmlformats.org/drawingml/2006/main">
              <a:ext uri="{FF2B5EF4-FFF2-40B4-BE49-F238E27FC236}">
                <a16:creationId xmlns:a16="http://schemas.microsoft.com/office/drawing/2014/main" id="{F3B762D0-908C-4734-BD75-06F65BB19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실증</a:t>
            </a:r>
          </a:p>
        </p:txBody>
      </p:sp>
      <p:sp>
        <p:nvSpPr>
          <p:cNvPr id="8" name="동의한 가정과 담당 전문가가 반복 기록을 사용합니다. 완성도·시">
            <a:extLst xmlns:a="http://schemas.openxmlformats.org/drawingml/2006/main">
              <a:ext uri="{FF2B5EF4-FFF2-40B4-BE49-F238E27FC236}">
                <a16:creationId xmlns:a16="http://schemas.microsoft.com/office/drawing/2014/main" id="{29AAA7B4-3D8B-46DD-AC34-5BA98C7EC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동의한 가정과 담당 전문가가 반복 기록을 사용합니다. 완성도·시간·다음 지원 반영 여부를 함께 확인합니다.</a:t>
            </a:r>
          </a:p>
        </p:txBody>
      </p:sp>
      <p:sp>
        <p:nvSpPr>
          <p:cNvPr id="9" name="유료 전환">
            <a:extLst xmlns:a="http://schemas.openxmlformats.org/drawingml/2006/main">
              <a:ext uri="{FF2B5EF4-FFF2-40B4-BE49-F238E27FC236}">
                <a16:creationId xmlns:a16="http://schemas.microsoft.com/office/drawing/2014/main" id="{79FA0724-71E2-48E6-B9AD-14484ECD3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유료 전환</a:t>
            </a:r>
          </a:p>
        </p:txBody>
      </p:sp>
      <p:sp>
        <p:nvSpPr>
          <p:cNvPr id="10" name="합의한 기준을 충족한 기관부터 계약합니다. 다른 기관 확대는 온">
            <a:extLst xmlns:a="http://schemas.openxmlformats.org/drawingml/2006/main">
              <a:ext uri="{FF2B5EF4-FFF2-40B4-BE49-F238E27FC236}">
                <a16:creationId xmlns:a16="http://schemas.microsoft.com/office/drawing/2014/main" id="{EBCF5846-FB5C-4400-89E7-9AA515882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합의한 기준을 충족한 기관부터 계약합니다. 다른 기관 확대는 온보딩 비용과 유지율을 확인한 뒤 진행합니다.</a:t>
            </a:r>
          </a:p>
        </p:txBody>
      </p:sp>
      <p:sp>
        <p:nvSpPr>
          <p:cNvPr id="11" name="2026-10-14 기준 · jarame.or.kr">
            <a:extLst xmlns:a="http://schemas.openxmlformats.org/drawingml/2006/main">
              <a:ext uri="{FF2B5EF4-FFF2-40B4-BE49-F238E27FC236}">
                <a16:creationId xmlns:a16="http://schemas.microsoft.com/office/drawing/2014/main" id="{6B5D14A8-56B5-471B-946D-A9CB6CE4E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jarame.or.kr</a:t>
            </a:r>
          </a:p>
        </p:txBody>
      </p:sp>
    </p:spTree>
    <p:extLst>
      <p:ext uri="{BB962C8B-B14F-4D97-AF65-F5344CB8AC3E}">
        <p14:creationId xmlns:p14="http://schemas.microsoft.com/office/powerpoint/2010/main" val="127545744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JARAME">
            <a:extLst xmlns:a="http://schemas.openxmlformats.org/drawingml/2006/main">
              <a:ext uri="{FF2B5EF4-FFF2-40B4-BE49-F238E27FC236}">
                <a16:creationId xmlns:a16="http://schemas.microsoft.com/office/drawing/2014/main" id="{F6762D2C-6BC5-41C3-9F59-A747CA91A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5E31EEAC-9DA5-4332-B438-2B6938339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12</a:t>
            </a:r>
          </a:p>
        </p:txBody>
      </p:sp>
      <p:sp>
        <p:nvSpPr>
          <p:cNvPr id="3" name="현재 제품과 다음 검증">
            <a:extLst xmlns:a="http://schemas.openxmlformats.org/drawingml/2006/main">
              <a:ext uri="{FF2B5EF4-FFF2-40B4-BE49-F238E27FC236}">
                <a16:creationId xmlns:a16="http://schemas.microsoft.com/office/drawing/2014/main" id="{847DBBF4-078D-43DD-A301-1A039B8A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현재 제품과 다음 검증</a:t>
            </a:r>
          </a:p>
        </p:txBody>
      </p:sp>
      <p:sp>
        <p:nvSpPr>
          <p:cNvPr id="4" name="기술 구현의 진척을 현장 성과와 구분해 보여줍니다.">
            <a:extLst xmlns:a="http://schemas.openxmlformats.org/drawingml/2006/main">
              <a:ext uri="{FF2B5EF4-FFF2-40B4-BE49-F238E27FC236}">
                <a16:creationId xmlns:a16="http://schemas.microsoft.com/office/drawing/2014/main" id="{C8F4271A-9909-4F5A-B0FC-B2D60123E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기술 구현의 진척을 현장 성과와 구분해 보여줍니다.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FC99C6-2359-4E15-A005-920AB0014B74}"/>
              </a:ext>
            </a:extLst>
          </p:cNvPr>
          <p:cNvGraphicFramePr/>
          <p:nvPr/>
        </p:nvGraphicFramePr>
        <p:xfrm>
          <a:off xmlns:a="http://schemas.openxmlformats.org/drawingml/2006/main" x="609600" y="2667000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4000500"/>
                <a:gridCol w="4210050"/>
              </a:tblGrid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구분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현재 기준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다음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코어 케어로그·역할·리포트 운영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실기관 핵심 과업 수락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자료 연계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건강여권·FHIR export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수신기관 계약·수신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AI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규칙 설명·조건부 AI 초안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전문가 검토·오류율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사업 실적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매출·유료 기관 수 공개 미확인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계약·청구·입금 증빙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</a:tbl>
          </a:graphicData>
        </a:graphic>
      </p:graphicFrame>
      <p:sp>
        <p:nvSpPr>
          <p:cNvPr id="6" name="합성 데이터 30명·90일 연구는 실사용자·치료 효과·유료 고객">
            <a:extLst xmlns:a="http://schemas.openxmlformats.org/drawingml/2006/main">
              <a:ext uri="{FF2B5EF4-FFF2-40B4-BE49-F238E27FC236}">
                <a16:creationId xmlns:a16="http://schemas.microsoft.com/office/drawing/2014/main" id="{A792E91D-9F2A-41AF-9105-5DFAB6744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합성 데이터 30명·90일 연구는 실사용자·치료 효과·유료 고객의 증거에서 제외합니다.</a:t>
            </a:r>
          </a:p>
        </p:txBody>
      </p:sp>
      <p:sp>
        <p:nvSpPr>
          <p:cNvPr id="7" name="2026-10-14 기준 · jarame.or.kr">
            <a:extLst xmlns:a="http://schemas.openxmlformats.org/drawingml/2006/main">
              <a:ext uri="{FF2B5EF4-FFF2-40B4-BE49-F238E27FC236}">
                <a16:creationId xmlns:a16="http://schemas.microsoft.com/office/drawing/2014/main" id="{5DA8B242-2217-418E-A37C-E603CA941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jarame.or.kr</a:t>
            </a:r>
          </a:p>
        </p:txBody>
      </p:sp>
    </p:spTree>
    <p:extLst>
      <p:ext uri="{BB962C8B-B14F-4D97-AF65-F5344CB8AC3E}">
        <p14:creationId xmlns:p14="http://schemas.microsoft.com/office/powerpoint/2010/main" val="26638950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EF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JARAME">
            <a:extLst xmlns:a="http://schemas.openxmlformats.org/drawingml/2006/main">
              <a:ext uri="{FF2B5EF4-FFF2-40B4-BE49-F238E27FC236}">
                <a16:creationId xmlns:a16="http://schemas.microsoft.com/office/drawing/2014/main" id="{73B17497-BBAD-4FDF-8327-BC5BFA935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13">
            <a:extLst xmlns:a="http://schemas.openxmlformats.org/drawingml/2006/main">
              <a:ext uri="{FF2B5EF4-FFF2-40B4-BE49-F238E27FC236}">
                <a16:creationId xmlns:a16="http://schemas.microsoft.com/office/drawing/2014/main" id="{F62EA225-3656-4562-947E-F48AD6B51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13</a:t>
            </a:r>
          </a:p>
        </p:txBody>
      </p:sp>
      <p:sp>
        <p:nvSpPr>
          <p:cNvPr id="3" name="다음 12개월 실행안">
            <a:extLst xmlns:a="http://schemas.openxmlformats.org/drawingml/2006/main">
              <a:ext uri="{FF2B5EF4-FFF2-40B4-BE49-F238E27FC236}">
                <a16:creationId xmlns:a16="http://schemas.microsoft.com/office/drawing/2014/main" id="{A0FDAF3E-87FB-40A1-B387-E15BDAABA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다음 12개월 실행안</a:t>
            </a:r>
          </a:p>
        </p:txBody>
      </p:sp>
      <p:sp>
        <p:nvSpPr>
          <p:cNvPr id="4" name="실증 착수 시점을 기준으로 한 제안 일정입니다.">
            <a:extLst xmlns:a="http://schemas.openxmlformats.org/drawingml/2006/main">
              <a:ext uri="{FF2B5EF4-FFF2-40B4-BE49-F238E27FC236}">
                <a16:creationId xmlns:a16="http://schemas.microsoft.com/office/drawing/2014/main" id="{E4B926C0-C923-472F-AD98-E7699AFE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실증 착수 시점을 기준으로 한 제안 일정입니다.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DB7592-833A-4FED-ACE5-91F88056C50F}"/>
              </a:ext>
            </a:extLst>
          </p:cNvPr>
          <p:cNvGraphicFramePr/>
          <p:nvPr/>
        </p:nvGraphicFramePr>
        <p:xfrm>
          <a:off xmlns:a="http://schemas.openxmlformats.org/drawingml/2006/main" x="609600" y="2667000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4000500"/>
                <a:gridCol w="4210050"/>
              </a:tblGrid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우선 실행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의사결정 근거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0–3개월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기관 실증·업무 기준선 측정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동의·과업완료·반복 사용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4–6개월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유료 계약·온보딩 표준화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입금·유지율·지원 원가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7–12개월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기관 확대·공공 협력 검토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기관당 기여이익·장기 사용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기관 수와 일정은 계약·참여기관 여건에 따라 확정합니다. 보장된">
            <a:extLst xmlns:a="http://schemas.openxmlformats.org/drawingml/2006/main">
              <a:ext uri="{FF2B5EF4-FFF2-40B4-BE49-F238E27FC236}">
                <a16:creationId xmlns:a16="http://schemas.microsoft.com/office/drawing/2014/main" id="{F629FA6A-15F8-4C4F-AC0E-6EE0C4CA3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기관 수와 일정은 계약·참여기관 여건에 따라 확정합니다. 보장된 실적 계획이 아닙니다.</a:t>
            </a:r>
          </a:p>
        </p:txBody>
      </p:sp>
      <p:sp>
        <p:nvSpPr>
          <p:cNvPr id="7" name="2026-10-14 기준 · jarame.or.kr">
            <a:extLst xmlns:a="http://schemas.openxmlformats.org/drawingml/2006/main">
              <a:ext uri="{FF2B5EF4-FFF2-40B4-BE49-F238E27FC236}">
                <a16:creationId xmlns:a16="http://schemas.microsoft.com/office/drawing/2014/main" id="{46797DAE-155C-43A3-88B5-17D65569D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jarame.or.kr</a:t>
            </a:r>
          </a:p>
        </p:txBody>
      </p:sp>
    </p:spTree>
    <p:extLst>
      <p:ext uri="{BB962C8B-B14F-4D97-AF65-F5344CB8AC3E}">
        <p14:creationId xmlns:p14="http://schemas.microsoft.com/office/powerpoint/2010/main" val="115783834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JARAME">
            <a:extLst xmlns:a="http://schemas.openxmlformats.org/drawingml/2006/main">
              <a:ext uri="{FF2B5EF4-FFF2-40B4-BE49-F238E27FC236}">
                <a16:creationId xmlns:a16="http://schemas.microsoft.com/office/drawing/2014/main" id="{4A7ACC9D-70C4-4506-BEC6-31388BD31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14">
            <a:extLst xmlns:a="http://schemas.openxmlformats.org/drawingml/2006/main">
              <a:ext uri="{FF2B5EF4-FFF2-40B4-BE49-F238E27FC236}">
                <a16:creationId xmlns:a16="http://schemas.microsoft.com/office/drawing/2014/main" id="{1F4FD213-5CFF-4847-90F0-865B6595D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14</a:t>
            </a:r>
          </a:p>
        </p:txBody>
      </p:sp>
      <p:sp>
        <p:nvSpPr>
          <p:cNvPr id="3" name="사업의 질을 판단할 지표">
            <a:extLst xmlns:a="http://schemas.openxmlformats.org/drawingml/2006/main">
              <a:ext uri="{FF2B5EF4-FFF2-40B4-BE49-F238E27FC236}">
                <a16:creationId xmlns:a16="http://schemas.microsoft.com/office/drawing/2014/main" id="{75DD3E0D-D778-48DE-8CA6-B1B523422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사업의 질을 판단할 지표</a:t>
            </a:r>
          </a:p>
        </p:txBody>
      </p:sp>
      <p:sp>
        <p:nvSpPr>
          <p:cNvPr id="4" name="가입 수보다 실제 기록이 다음 지원에 쓰였는지를 확인합니다.">
            <a:extLst xmlns:a="http://schemas.openxmlformats.org/drawingml/2006/main">
              <a:ext uri="{FF2B5EF4-FFF2-40B4-BE49-F238E27FC236}">
                <a16:creationId xmlns:a16="http://schemas.microsoft.com/office/drawing/2014/main" id="{34EE10D9-E7EC-4F58-A4D2-311F67AD9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가입 수보다 실제 기록이 다음 지원에 쓰였는지를 확인합니다.</a:t>
            </a:r>
          </a:p>
        </p:txBody>
      </p:sp>
      <p:sp>
        <p:nvSpPr>
          <p:cNvPr id="5" name="제품 가치">
            <a:extLst xmlns:a="http://schemas.openxmlformats.org/drawingml/2006/main">
              <a:ext uri="{FF2B5EF4-FFF2-40B4-BE49-F238E27FC236}">
                <a16:creationId xmlns:a16="http://schemas.microsoft.com/office/drawing/2014/main" id="{548540B4-5BE9-4431-94E4-F91A37EB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제품 가치</a:t>
            </a:r>
          </a:p>
        </p:txBody>
      </p:sp>
      <p:sp>
        <p:nvSpPr>
          <p:cNvPr id="6" name="4주 반복 기록률, 리포트 과업완료율, 인수인계 확인률, 작성·">
            <a:extLst xmlns:a="http://schemas.openxmlformats.org/drawingml/2006/main">
              <a:ext uri="{FF2B5EF4-FFF2-40B4-BE49-F238E27FC236}">
                <a16:creationId xmlns:a16="http://schemas.microsoft.com/office/drawing/2014/main" id="{6D6AD127-E58F-4DEF-BDC5-9351B1469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4주 반복 기록률, 리포트 과업완료율, 인수인계 확인률, 작성·재설명 시간 변화를 측정합니다.</a:t>
            </a:r>
          </a:p>
        </p:txBody>
      </p:sp>
      <p:sp>
        <p:nvSpPr>
          <p:cNvPr id="7" name="경제성">
            <a:extLst xmlns:a="http://schemas.openxmlformats.org/drawingml/2006/main">
              <a:ext uri="{FF2B5EF4-FFF2-40B4-BE49-F238E27FC236}">
                <a16:creationId xmlns:a16="http://schemas.microsoft.com/office/drawing/2014/main" id="{4014C969-D0AB-4C28-BA78-E485181A2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경제성</a:t>
            </a:r>
          </a:p>
        </p:txBody>
      </p:sp>
      <p:sp>
        <p:nvSpPr>
          <p:cNvPr id="8" name="유료기관 수·MRR·기관 유지율·기관당 AI/클라우드/지원비·고">
            <a:extLst xmlns:a="http://schemas.openxmlformats.org/drawingml/2006/main">
              <a:ext uri="{FF2B5EF4-FFF2-40B4-BE49-F238E27FC236}">
                <a16:creationId xmlns:a16="http://schemas.microsoft.com/office/drawing/2014/main" id="{42554C53-4EF0-4524-8E31-7B6382D5F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유료기관 수·MRR·기관 유지율·기관당 AI/클라우드/지원비·고객획득비를 분리 집계합니다.</a:t>
            </a:r>
          </a:p>
        </p:txBody>
      </p:sp>
      <p:sp>
        <p:nvSpPr>
          <p:cNvPr id="9" name="신뢰">
            <a:extLst xmlns:a="http://schemas.openxmlformats.org/drawingml/2006/main">
              <a:ext uri="{FF2B5EF4-FFF2-40B4-BE49-F238E27FC236}">
                <a16:creationId xmlns:a16="http://schemas.microsoft.com/office/drawing/2014/main" id="{7B2B8CE7-1354-4AA4-A824-B2ABF6401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신뢰</a:t>
            </a:r>
          </a:p>
        </p:txBody>
      </p:sp>
      <p:sp>
        <p:nvSpPr>
          <p:cNvPr id="10" name="동의 오류·권한 위반·복구 훈련 결과와 전문가 수정률을 관리합니">
            <a:extLst xmlns:a="http://schemas.openxmlformats.org/drawingml/2006/main">
              <a:ext uri="{FF2B5EF4-FFF2-40B4-BE49-F238E27FC236}">
                <a16:creationId xmlns:a16="http://schemas.microsoft.com/office/drawing/2014/main" id="{9FED689D-4BA3-4B9B-8F1C-A0AC67FCC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동의 오류·권한 위반·복구 훈련 결과와 전문가 수정률을 관리합니다. 현재 실측값은 데이터룸 확인 대상입니다.</a:t>
            </a:r>
          </a:p>
        </p:txBody>
      </p:sp>
      <p:sp>
        <p:nvSpPr>
          <p:cNvPr id="11" name="2026-10-14 기준 · jarame.or.kr">
            <a:extLst xmlns:a="http://schemas.openxmlformats.org/drawingml/2006/main">
              <a:ext uri="{FF2B5EF4-FFF2-40B4-BE49-F238E27FC236}">
                <a16:creationId xmlns:a16="http://schemas.microsoft.com/office/drawing/2014/main" id="{E2CE6E02-2563-40F1-897D-9DFA94D1A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jarame.or.kr</a:t>
            </a:r>
          </a:p>
        </p:txBody>
      </p:sp>
    </p:spTree>
    <p:extLst>
      <p:ext uri="{BB962C8B-B14F-4D97-AF65-F5344CB8AC3E}">
        <p14:creationId xmlns:p14="http://schemas.microsoft.com/office/powerpoint/2010/main" val="65048904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JARAME">
            <a:extLst xmlns:a="http://schemas.openxmlformats.org/drawingml/2006/main">
              <a:ext uri="{FF2B5EF4-FFF2-40B4-BE49-F238E27FC236}">
                <a16:creationId xmlns:a16="http://schemas.microsoft.com/office/drawing/2014/main" id="{94C5946B-FC32-4E42-BBC3-0BC757F8C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15">
            <a:extLst xmlns:a="http://schemas.openxmlformats.org/drawingml/2006/main">
              <a:ext uri="{FF2B5EF4-FFF2-40B4-BE49-F238E27FC236}">
                <a16:creationId xmlns:a16="http://schemas.microsoft.com/office/drawing/2014/main" id="{3C144058-5A15-44A8-A566-28239A0C4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15</a:t>
            </a:r>
          </a:p>
        </p:txBody>
      </p:sp>
      <p:sp>
        <p:nvSpPr>
          <p:cNvPr id="3" name="위험과 검증 책임">
            <a:extLst xmlns:a="http://schemas.openxmlformats.org/drawingml/2006/main">
              <a:ext uri="{FF2B5EF4-FFF2-40B4-BE49-F238E27FC236}">
                <a16:creationId xmlns:a16="http://schemas.microsoft.com/office/drawing/2014/main" id="{18C44262-52F5-4A65-8871-A7DB2AEDD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위험과 검증 책임</a:t>
            </a:r>
          </a:p>
        </p:txBody>
      </p:sp>
      <p:sp>
        <p:nvSpPr>
          <p:cNvPr id="4" name="제품 수락과 민감자료 보호를 성장 조건으로 둡니다.">
            <a:extLst xmlns:a="http://schemas.openxmlformats.org/drawingml/2006/main">
              <a:ext uri="{FF2B5EF4-FFF2-40B4-BE49-F238E27FC236}">
                <a16:creationId xmlns:a16="http://schemas.microsoft.com/office/drawing/2014/main" id="{7932DAD7-3281-44E8-A4B4-03A7F54F0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제품 수락과 민감자료 보호를 성장 조건으로 둡니다.</a:t>
            </a:r>
          </a:p>
        </p:txBody>
      </p:sp>
      <p:sp>
        <p:nvSpPr>
          <p:cNvPr id="5" name="현장 도입">
            <a:extLst xmlns:a="http://schemas.openxmlformats.org/drawingml/2006/main">
              <a:ext uri="{FF2B5EF4-FFF2-40B4-BE49-F238E27FC236}">
                <a16:creationId xmlns:a16="http://schemas.microsoft.com/office/drawing/2014/main" id="{064F16E7-E1D0-4A76-8485-47AA2231B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현장 도입</a:t>
            </a:r>
          </a:p>
        </p:txBody>
      </p:sp>
      <p:sp>
        <p:nvSpPr>
          <p:cNvPr id="6" name="업무가 늘어난다는 저항을 줄이려면 기록 시간과 실제 사용성을 입">
            <a:extLst xmlns:a="http://schemas.openxmlformats.org/drawingml/2006/main">
              <a:ext uri="{FF2B5EF4-FFF2-40B4-BE49-F238E27FC236}">
                <a16:creationId xmlns:a16="http://schemas.microsoft.com/office/drawing/2014/main" id="{3F367CF7-284B-46EE-9531-B7D5DCED5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업무가 늘어난다는 저항을 줄이려면 기록 시간과 실제 사용성을 입증해야 합니다. 기관 책임자가 수락 기준을 함께 정합니다.</a:t>
            </a:r>
          </a:p>
        </p:txBody>
      </p:sp>
      <p:sp>
        <p:nvSpPr>
          <p:cNvPr id="7" name="의료·교육 경계">
            <a:extLst xmlns:a="http://schemas.openxmlformats.org/drawingml/2006/main">
              <a:ext uri="{FF2B5EF4-FFF2-40B4-BE49-F238E27FC236}">
                <a16:creationId xmlns:a16="http://schemas.microsoft.com/office/drawing/2014/main" id="{89C9891D-B403-49AB-B3FE-8F8578179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의료·교육 경계</a:t>
            </a:r>
          </a:p>
        </p:txBody>
      </p:sp>
      <p:sp>
        <p:nvSpPr>
          <p:cNvPr id="8" name="진단·처방·공식 교육계획 확정은 자격과 권한이 있는 전문가가 맡">
            <a:extLst xmlns:a="http://schemas.openxmlformats.org/drawingml/2006/main">
              <a:ext uri="{FF2B5EF4-FFF2-40B4-BE49-F238E27FC236}">
                <a16:creationId xmlns:a16="http://schemas.microsoft.com/office/drawing/2014/main" id="{09E88B3D-38C8-4584-AF66-F73378AF1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진단·처방·공식 교육계획 확정은 자격과 권한이 있는 전문가가 맡습니다. 자동 임상효과 주장을 하지 않습니다.</a:t>
            </a:r>
          </a:p>
        </p:txBody>
      </p:sp>
      <p:sp>
        <p:nvSpPr>
          <p:cNvPr id="9" name="운영과 데이터">
            <a:extLst xmlns:a="http://schemas.openxmlformats.org/drawingml/2006/main">
              <a:ext uri="{FF2B5EF4-FFF2-40B4-BE49-F238E27FC236}">
                <a16:creationId xmlns:a16="http://schemas.microsoft.com/office/drawing/2014/main" id="{9BCA04D1-34EF-45C1-B08F-7AA0E010C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운영과 데이터</a:t>
            </a:r>
          </a:p>
        </p:txBody>
      </p:sp>
      <p:sp>
        <p:nvSpPr>
          <p:cNvPr id="10" name="개인정보·동의·접근권한과 운영 복구를 계약 전에 점검합니다. 제">
            <a:extLst xmlns:a="http://schemas.openxmlformats.org/drawingml/2006/main">
              <a:ext uri="{FF2B5EF4-FFF2-40B4-BE49-F238E27FC236}">
                <a16:creationId xmlns:a16="http://schemas.microsoft.com/office/drawing/2014/main" id="{CC070859-BBEF-402C-B3AC-9493B2D59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개인정보·동의·접근권한과 운영 복구를 계약 전에 점검합니다. 제품 구현, 현장 수락, 사업 실적을 각각 확인합니다.</a:t>
            </a:r>
          </a:p>
        </p:txBody>
      </p:sp>
      <p:sp>
        <p:nvSpPr>
          <p:cNvPr id="11" name="2026-10-14 기준 · jarame.or.kr">
            <a:extLst xmlns:a="http://schemas.openxmlformats.org/drawingml/2006/main">
              <a:ext uri="{FF2B5EF4-FFF2-40B4-BE49-F238E27FC236}">
                <a16:creationId xmlns:a16="http://schemas.microsoft.com/office/drawing/2014/main" id="{C10FB4FE-1468-44C3-B4D7-FA2BE4DC4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jarame.or.kr</a:t>
            </a:r>
          </a:p>
        </p:txBody>
      </p:sp>
    </p:spTree>
    <p:extLst>
      <p:ext uri="{BB962C8B-B14F-4D97-AF65-F5344CB8AC3E}">
        <p14:creationId xmlns:p14="http://schemas.microsoft.com/office/powerpoint/2010/main" val="71466766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02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JARAME">
            <a:extLst xmlns:a="http://schemas.openxmlformats.org/drawingml/2006/main">
              <a:ext uri="{FF2B5EF4-FFF2-40B4-BE49-F238E27FC236}">
                <a16:creationId xmlns:a16="http://schemas.microsoft.com/office/drawing/2014/main" id="{F9BA5266-E9FB-453E-8BD3-23332AF89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16">
            <a:extLst xmlns:a="http://schemas.openxmlformats.org/drawingml/2006/main">
              <a:ext uri="{FF2B5EF4-FFF2-40B4-BE49-F238E27FC236}">
                <a16:creationId xmlns:a16="http://schemas.microsoft.com/office/drawing/2014/main" id="{48C474A8-CF46-488C-8D63-F678CB6B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16</a:t>
            </a:r>
          </a:p>
        </p:txBody>
      </p:sp>
      <p:sp>
        <p:nvSpPr>
          <p:cNvPr id="3" name="함께 검증할 다음 사업">
            <a:extLst xmlns:a="http://schemas.openxmlformats.org/drawingml/2006/main">
              <a:ext uri="{FF2B5EF4-FFF2-40B4-BE49-F238E27FC236}">
                <a16:creationId xmlns:a16="http://schemas.microsoft.com/office/drawing/2014/main" id="{AD0251AC-17C1-49DD-A461-6799F2376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함께 검증할 다음 사업</a:t>
            </a:r>
          </a:p>
        </p:txBody>
      </p:sp>
      <p:sp>
        <p:nvSpPr>
          <p:cNvPr id="4" name="기관 실증 파트너와 사업화 투자·공공 협력을 논의합니다.">
            <a:extLst xmlns:a="http://schemas.openxmlformats.org/drawingml/2006/main">
              <a:ext uri="{FF2B5EF4-FFF2-40B4-BE49-F238E27FC236}">
                <a16:creationId xmlns:a16="http://schemas.microsoft.com/office/drawing/2014/main" id="{81B83087-5EBE-4988-831C-CCFB1227D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기관 실증 파트너와 사업화 투자·공공 협력을 논의합니다.</a:t>
            </a:r>
          </a:p>
        </p:txBody>
      </p:sp>
      <p:sp>
        <p:nvSpPr>
          <p:cNvPr id="5" name="협력 요청">
            <a:extLst xmlns:a="http://schemas.openxmlformats.org/drawingml/2006/main">
              <a:ext uri="{FF2B5EF4-FFF2-40B4-BE49-F238E27FC236}">
                <a16:creationId xmlns:a16="http://schemas.microsoft.com/office/drawing/2014/main" id="{25B364AA-2CB5-43EF-B02E-F19DA4E27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협력 요청</a:t>
            </a:r>
          </a:p>
        </p:txBody>
      </p:sp>
      <p:sp>
        <p:nvSpPr>
          <p:cNvPr id="6" name="발달지원 기관의 업무 실증, 보호자 사용성 평가, 의료·교육 전">
            <a:extLst xmlns:a="http://schemas.openxmlformats.org/drawingml/2006/main">
              <a:ext uri="{FF2B5EF4-FFF2-40B4-BE49-F238E27FC236}">
                <a16:creationId xmlns:a16="http://schemas.microsoft.com/office/drawing/2014/main" id="{F7C1D458-1464-4C6A-A3CC-6D6BAB420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발달지원 기관의 업무 실증, 보호자 사용성 평가, 의료·교육 전문가의 리포트 검토를 제안합니다.</a:t>
            </a:r>
          </a:p>
        </p:txBody>
      </p:sp>
      <p:sp>
        <p:nvSpPr>
          <p:cNvPr id="7" name="자금 사용 방향">
            <a:extLst xmlns:a="http://schemas.openxmlformats.org/drawingml/2006/main">
              <a:ext uri="{FF2B5EF4-FFF2-40B4-BE49-F238E27FC236}">
                <a16:creationId xmlns:a16="http://schemas.microsoft.com/office/drawing/2014/main" id="{E29A15B1-D120-43AB-98CC-C688104D8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자금 사용 방향</a:t>
            </a:r>
          </a:p>
        </p:txBody>
      </p:sp>
      <p:sp>
        <p:nvSpPr>
          <p:cNvPr id="8" name="기관 도입·고객지원, 제품 안정성·보안, 전문가 검토와 성과 측">
            <a:extLst xmlns:a="http://schemas.openxmlformats.org/drawingml/2006/main">
              <a:ext uri="{FF2B5EF4-FFF2-40B4-BE49-F238E27FC236}">
                <a16:creationId xmlns:a16="http://schemas.microsoft.com/office/drawing/2014/main" id="{6B77FBD1-AA0C-4AAD-949F-35457DB2C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기관 도입·고객지원, 제품 안정성·보안, 전문가 검토와 성과 측정에 우선 배분합니다. 투자액과 조건은 협의합니다.</a:t>
            </a:r>
          </a:p>
        </p:txBody>
      </p:sp>
      <p:sp>
        <p:nvSpPr>
          <p:cNvPr id="9" name="실사 자료">
            <a:extLst xmlns:a="http://schemas.openxmlformats.org/drawingml/2006/main">
              <a:ext uri="{FF2B5EF4-FFF2-40B4-BE49-F238E27FC236}">
                <a16:creationId xmlns:a16="http://schemas.microsoft.com/office/drawing/2014/main" id="{9A8D3FF5-A0C0-4760-8812-573157EE1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실사 자료</a:t>
            </a:r>
          </a:p>
        </p:txBody>
      </p:sp>
      <p:sp>
        <p:nvSpPr>
          <p:cNvPr id="10" name="계약·매출·운영비·IP 귀속·보안 점검·기관 수락 자료를 별도 ">
            <a:extLst xmlns:a="http://schemas.openxmlformats.org/drawingml/2006/main">
              <a:ext uri="{FF2B5EF4-FFF2-40B4-BE49-F238E27FC236}">
                <a16:creationId xmlns:a16="http://schemas.microsoft.com/office/drawing/2014/main" id="{B5F3D16A-9E0C-43A4-878C-9DA4CCADD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계약·매출·운영비·IP 귀속·보안 점검·기관 수락 자료를 별도 확인합니다. 문의: jarame.or.kr/customer-service</a:t>
            </a:r>
          </a:p>
        </p:txBody>
      </p:sp>
      <p:sp>
        <p:nvSpPr>
          <p:cNvPr id="11" name="2026-10-14 기준 · jarame.or.kr">
            <a:extLst xmlns:a="http://schemas.openxmlformats.org/drawingml/2006/main">
              <a:ext uri="{FF2B5EF4-FFF2-40B4-BE49-F238E27FC236}">
                <a16:creationId xmlns:a16="http://schemas.microsoft.com/office/drawing/2014/main" id="{EE5E62EE-AB1C-4AC5-8A5B-4D5467F88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2026-10-14 기준 · jarame.or.kr</a:t>
            </a:r>
          </a:p>
        </p:txBody>
      </p:sp>
    </p:spTree>
    <p:extLst>
      <p:ext uri="{BB962C8B-B14F-4D97-AF65-F5344CB8AC3E}">
        <p14:creationId xmlns:p14="http://schemas.microsoft.com/office/powerpoint/2010/main" val="12427452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JARAME">
            <a:extLst xmlns:a="http://schemas.openxmlformats.org/drawingml/2006/main">
              <a:ext uri="{FF2B5EF4-FFF2-40B4-BE49-F238E27FC236}">
                <a16:creationId xmlns:a16="http://schemas.microsoft.com/office/drawing/2014/main" id="{5BAF1360-8C60-4D2C-BD62-393E720F1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</a:t>
            </a:r>
          </a:p>
        </p:txBody>
      </p:sp>
      <p:sp>
        <p:nvSpPr>
          <p:cNvPr id="2" name="17">
            <a:extLst xmlns:a="http://schemas.openxmlformats.org/drawingml/2006/main">
              <a:ext uri="{FF2B5EF4-FFF2-40B4-BE49-F238E27FC236}">
                <a16:creationId xmlns:a16="http://schemas.microsoft.com/office/drawing/2014/main" id="{663A06C7-811D-4823-89D0-56AD5DA88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17</a:t>
            </a:r>
          </a:p>
        </p:txBody>
      </p:sp>
      <p:sp>
        <p:nvSpPr>
          <p:cNvPr id="3" name="근거와 공개 기준">
            <a:extLst xmlns:a="http://schemas.openxmlformats.org/drawingml/2006/main">
              <a:ext uri="{FF2B5EF4-FFF2-40B4-BE49-F238E27FC236}">
                <a16:creationId xmlns:a16="http://schemas.microsoft.com/office/drawing/2014/main" id="{FAB71772-3BB4-4593-AEE9-9A2887680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근거와 공개 기준</a:t>
            </a:r>
          </a:p>
        </p:txBody>
      </p:sp>
      <p:sp>
        <p:nvSpPr>
          <p:cNvPr id="4" name="2026-10-14 기준으로 정본 문서와 공개 서비스를 대조했습">
            <a:extLst xmlns:a="http://schemas.openxmlformats.org/drawingml/2006/main">
              <a:ext uri="{FF2B5EF4-FFF2-40B4-BE49-F238E27FC236}">
                <a16:creationId xmlns:a16="http://schemas.microsoft.com/office/drawing/2014/main" id="{01AC96A3-3CC1-407C-AFBD-B78D18319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기준으로 정본 문서와 공개 서비스를 대조했습니다.</a:t>
            </a:r>
          </a:p>
        </p:txBody>
      </p:sp>
      <p:sp>
        <p:nvSpPr>
          <p:cNvPr id="5" name="현재 제품">
            <a:extLst xmlns:a="http://schemas.openxmlformats.org/drawingml/2006/main">
              <a:ext uri="{FF2B5EF4-FFF2-40B4-BE49-F238E27FC236}">
                <a16:creationId xmlns:a16="http://schemas.microsoft.com/office/drawing/2014/main" id="{8F7E6C51-1841-46A4-B231-5754C524F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현재 제품</a:t>
            </a:r>
          </a:p>
        </p:txBody>
      </p:sp>
      <p:sp>
        <p:nvSpPr>
          <p:cNvPr id="6" name="역할별 운영 정본, 프로젝트 현황, 공개 기술·신뢰와 요금 안내">
            <a:extLst xmlns:a="http://schemas.openxmlformats.org/drawingml/2006/main">
              <a:ext uri="{FF2B5EF4-FFF2-40B4-BE49-F238E27FC236}">
                <a16:creationId xmlns:a16="http://schemas.microsoft.com/office/drawing/2014/main" id="{FE9C226F-D34D-4C6C-8347-DE38E74DF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역할별 운영 정본, 프로젝트 현황, 공개 기술·신뢰와 요금 안내를 기준으로 작성했습니다.</a:t>
            </a:r>
          </a:p>
        </p:txBody>
      </p:sp>
      <p:sp>
        <p:nvSpPr>
          <p:cNvPr id="7" name="외부 근거">
            <a:extLst xmlns:a="http://schemas.openxmlformats.org/drawingml/2006/main">
              <a:ext uri="{FF2B5EF4-FFF2-40B4-BE49-F238E27FC236}">
                <a16:creationId xmlns:a16="http://schemas.microsoft.com/office/drawing/2014/main" id="{8E11AD3C-1E56-4E1D-86B9-5FBDC2BA7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외부 근거</a:t>
            </a:r>
          </a:p>
        </p:txBody>
      </p:sp>
      <p:sp>
        <p:nvSpPr>
          <p:cNvPr id="8" name="보건복지부의 성인·노년기 주간활동서비스 안내를 수요 맥락으로 사">
            <a:extLst xmlns:a="http://schemas.openxmlformats.org/drawingml/2006/main">
              <a:ext uri="{FF2B5EF4-FFF2-40B4-BE49-F238E27FC236}">
                <a16:creationId xmlns:a16="http://schemas.microsoft.com/office/drawing/2014/main" id="{11850A8A-AE7D-4D83-8BB0-2B6A3A6E6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보건복지부의 성인·노년기 주간활동서비스 안내를 수요 맥락으로 사용했습니다.</a:t>
            </a:r>
          </a:p>
        </p:txBody>
      </p:sp>
      <p:sp>
        <p:nvSpPr>
          <p:cNvPr id="9" name="숫자의 의미">
            <a:extLst xmlns:a="http://schemas.openxmlformats.org/drawingml/2006/main">
              <a:ext uri="{FF2B5EF4-FFF2-40B4-BE49-F238E27FC236}">
                <a16:creationId xmlns:a16="http://schemas.microsoft.com/office/drawing/2014/main" id="{37A05525-490B-480A-AED7-EB0B11502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숫자의 의미</a:t>
            </a:r>
          </a:p>
        </p:txBody>
      </p:sp>
      <p:sp>
        <p:nvSpPr>
          <p:cNvPr id="10" name="재무·고객 실적이 확인되지 않은 항목은 미확인으로 유지합니다. ">
            <a:extLst xmlns:a="http://schemas.openxmlformats.org/drawingml/2006/main">
              <a:ext uri="{FF2B5EF4-FFF2-40B4-BE49-F238E27FC236}">
                <a16:creationId xmlns:a16="http://schemas.microsoft.com/office/drawing/2014/main" id="{509A6E0B-8BD3-4B7E-AC49-B5145474C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재무·고객 실적이 확인되지 않은 항목은 미확인으로 유지합니다. 계산 예시는 가정이며 실제 성과가 아닙니다.</a:t>
            </a:r>
          </a:p>
        </p:txBody>
      </p:sp>
      <p:sp>
        <p:nvSpPr>
          <p:cNvPr id="11" name="근거: 자람이 기술·신뢰 · 요금·도입 안내 · 보건복지부 주간">
            <a:extLst xmlns:a="http://schemas.openxmlformats.org/drawingml/2006/main">
              <a:ext uri="{FF2B5EF4-FFF2-40B4-BE49-F238E27FC236}">
                <a16:creationId xmlns:a16="http://schemas.microsoft.com/office/drawing/2014/main" id="{B3B79779-19EB-4A22-924C-A1437A8FC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근거: 자람이 기술·신뢰 · 요금·도입 안내 · 보건복지부 주간활동서비스</a:t>
            </a:r>
          </a:p>
        </p:txBody>
      </p:sp>
      <p:sp>
        <p:nvSpPr>
          <p:cNvPr id="12" name="2026-10-14 기준 · jarame.or.kr">
            <a:extLst xmlns:a="http://schemas.openxmlformats.org/drawingml/2006/main">
              <a:ext uri="{FF2B5EF4-FFF2-40B4-BE49-F238E27FC236}">
                <a16:creationId xmlns:a16="http://schemas.microsoft.com/office/drawing/2014/main" id="{9136C810-12CE-438E-B0F2-6255E3A6E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jarame.or.kr</a:t>
            </a:r>
          </a:p>
        </p:txBody>
      </p:sp>
    </p:spTree>
    <p:extLst>
      <p:ext uri="{BB962C8B-B14F-4D97-AF65-F5344CB8AC3E}">
        <p14:creationId xmlns:p14="http://schemas.microsoft.com/office/powerpoint/2010/main" val="429193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2026-10-14T14:37:50.2230000Z</dcterms:created>
  <dcterms:modified xsi:type="dcterms:W3CDTF">2026-10-14T14:37:50.2240000Z</dcterms:modified>
</coreProperties>
</file>